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58" r:id="rId3"/>
    <p:sldId id="257" r:id="rId4"/>
    <p:sldId id="287" r:id="rId5"/>
    <p:sldId id="305" r:id="rId6"/>
    <p:sldId id="296" r:id="rId7"/>
    <p:sldId id="309" r:id="rId8"/>
    <p:sldId id="306" r:id="rId9"/>
    <p:sldId id="303" r:id="rId10"/>
    <p:sldId id="302" r:id="rId11"/>
    <p:sldId id="307" r:id="rId12"/>
    <p:sldId id="300" r:id="rId13"/>
    <p:sldId id="299" r:id="rId14"/>
    <p:sldId id="310" r:id="rId15"/>
    <p:sldId id="313" r:id="rId16"/>
    <p:sldId id="312" r:id="rId17"/>
    <p:sldId id="315" r:id="rId18"/>
    <p:sldId id="311" r:id="rId19"/>
    <p:sldId id="314" r:id="rId20"/>
    <p:sldId id="298" r:id="rId21"/>
  </p:sldIdLst>
  <p:sldSz cx="9144000" cy="5143500" type="screen16x9"/>
  <p:notesSz cx="6858000" cy="9144000"/>
  <p:embeddedFontLst>
    <p:embeddedFont>
      <p:font typeface="Arial Black" panose="020B0604020202020204" pitchFamily="34" charset="0"/>
      <p:bold r:id="rId23"/>
    </p:embeddedFont>
    <p:embeddedFont>
      <p:font typeface="Calibri" panose="020F0502020204030204" pitchFamily="34" charset="0"/>
      <p:regular r:id="rId24"/>
      <p:bold r:id="rId25"/>
      <p:italic r:id="rId26"/>
      <p:boldItalic r:id="rId27"/>
    </p:embeddedFont>
    <p:embeddedFont>
      <p:font typeface="Franklin Gothic Demi" panose="020B0603020102020204" pitchFamily="34" charset="0"/>
      <p:regular r:id="rId28"/>
      <p:italic r:id="rId29"/>
    </p:embeddedFont>
    <p:embeddedFont>
      <p:font typeface="Lucida Console" panose="020B0609040504020204" pitchFamily="49" charset="0"/>
      <p:regular r:id="rId30"/>
    </p:embeddedFont>
    <p:embeddedFont>
      <p:font typeface="Maiandra GD" panose="020E0502030308020204" pitchFamily="34" charset="0"/>
      <p:regular r:id="rId31"/>
    </p:embeddedFont>
    <p:embeddedFont>
      <p:font typeface="Nixie One" panose="02000503080000020004" pitchFamily="2" charset="0"/>
      <p:regular r:id="rId32"/>
    </p:embeddedFont>
    <p:embeddedFont>
      <p:font typeface="Nyala" panose="02000504070300020003" pitchFamily="2" charset="0"/>
      <p:regular r:id="rId33"/>
    </p:embeddedFont>
    <p:embeddedFont>
      <p:font typeface="Roboto Slab" pitchFamily="2" charset="0"/>
      <p:regular r:id="rId34"/>
      <p:bold r:id="rId35"/>
    </p:embeddedFont>
    <p:embeddedFont>
      <p:font typeface="Segoe UI Semibold" panose="020B0702040204020203" pitchFamily="34" charset="0"/>
      <p:bold r:id="rId36"/>
    </p:embeddedFont>
    <p:embeddedFont>
      <p:font typeface="Tahoma" panose="020B0604030504040204" pitchFamily="34" charset="0"/>
      <p:regular r:id="rId37"/>
      <p:bold r:id="rId3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B78A7F6-1E40-4534-9013-FCFFDCDF2957}">
  <a:tblStyle styleId="{2B78A7F6-1E40-4534-9013-FCFFDCDF295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-1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font" Target="fonts/font4.fntdata" /><Relationship Id="rId39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font" Target="fonts/font12.fntdata" /><Relationship Id="rId42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font" Target="fonts/font3.fntdata" /><Relationship Id="rId33" Type="http://schemas.openxmlformats.org/officeDocument/2006/relationships/font" Target="fonts/font11.fntdata" /><Relationship Id="rId38" Type="http://schemas.openxmlformats.org/officeDocument/2006/relationships/font" Target="fonts/font16.fntdata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font" Target="fonts/font7.fntdata" /><Relationship Id="rId41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font" Target="fonts/font2.fntdata" /><Relationship Id="rId32" Type="http://schemas.openxmlformats.org/officeDocument/2006/relationships/font" Target="fonts/font10.fntdata" /><Relationship Id="rId37" Type="http://schemas.openxmlformats.org/officeDocument/2006/relationships/font" Target="fonts/font15.fntdata" /><Relationship Id="rId40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font" Target="fonts/font1.fntdata" /><Relationship Id="rId28" Type="http://schemas.openxmlformats.org/officeDocument/2006/relationships/font" Target="fonts/font6.fntdata" /><Relationship Id="rId36" Type="http://schemas.openxmlformats.org/officeDocument/2006/relationships/font" Target="fonts/font14.fntdata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font" Target="fonts/font9.fntdata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notesMaster" Target="notesMasters/notesMaster1.xml" /><Relationship Id="rId27" Type="http://schemas.openxmlformats.org/officeDocument/2006/relationships/font" Target="fonts/font5.fntdata" /><Relationship Id="rId30" Type="http://schemas.openxmlformats.org/officeDocument/2006/relationships/font" Target="fonts/font8.fntdata" /><Relationship Id="rId35" Type="http://schemas.openxmlformats.org/officeDocument/2006/relationships/font" Target="fonts/font13.fntdata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494970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4288500"/>
            <a:ext cx="9144000" cy="2475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0" y="0"/>
            <a:ext cx="91440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12" name="Google Shape;12;p2"/>
          <p:cNvSpPr/>
          <p:nvPr/>
        </p:nvSpPr>
        <p:spPr>
          <a:xfrm>
            <a:off x="0" y="500626"/>
            <a:ext cx="9144000" cy="38241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0" y="4493605"/>
            <a:ext cx="9144000" cy="1182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0" y="4584075"/>
            <a:ext cx="9144000" cy="5595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685800" y="2601425"/>
            <a:ext cx="5810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46" name="Google Shape;46;p6"/>
          <p:cNvSpPr/>
          <p:nvPr/>
        </p:nvSpPr>
        <p:spPr>
          <a:xfrm>
            <a:off x="0" y="500625"/>
            <a:ext cx="4572000" cy="10587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6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6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6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0" name="Google Shape;50;p6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w="9525" cap="flat" cmpd="sng">
            <a:solidFill>
              <a:srgbClr val="18637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1" name="Google Shape;51;p6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3660300" cy="3158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▪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body" idx="2"/>
          </p:nvPr>
        </p:nvSpPr>
        <p:spPr>
          <a:xfrm>
            <a:off x="5026623" y="1767275"/>
            <a:ext cx="3660300" cy="3158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▪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tyle A">
  <p:cSld name="BLANK_1_1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/>
          <p:nvPr/>
        </p:nvSpPr>
        <p:spPr>
          <a:xfrm>
            <a:off x="0" y="1148250"/>
            <a:ext cx="9144000" cy="2847000"/>
          </a:xfrm>
          <a:prstGeom prst="rect">
            <a:avLst/>
          </a:prstGeom>
          <a:solidFill>
            <a:srgbClr val="1657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1"/>
          <p:cNvSpPr/>
          <p:nvPr/>
        </p:nvSpPr>
        <p:spPr>
          <a:xfrm>
            <a:off x="0" y="0"/>
            <a:ext cx="9144000" cy="530700"/>
          </a:xfrm>
          <a:prstGeom prst="rect">
            <a:avLst/>
          </a:prstGeom>
          <a:solidFill>
            <a:srgbClr val="18637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94" name="Google Shape;94;p11"/>
          <p:cNvSpPr/>
          <p:nvPr/>
        </p:nvSpPr>
        <p:spPr>
          <a:xfrm>
            <a:off x="0" y="500625"/>
            <a:ext cx="9144000" cy="732000"/>
          </a:xfrm>
          <a:prstGeom prst="rect">
            <a:avLst/>
          </a:prstGeom>
          <a:solidFill>
            <a:srgbClr val="1240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1"/>
          <p:cNvSpPr/>
          <p:nvPr/>
        </p:nvSpPr>
        <p:spPr>
          <a:xfrm>
            <a:off x="0" y="3962800"/>
            <a:ext cx="9144000" cy="370200"/>
          </a:xfrm>
          <a:prstGeom prst="rect">
            <a:avLst/>
          </a:prstGeom>
          <a:solidFill>
            <a:srgbClr val="3B8D6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1"/>
          <p:cNvSpPr/>
          <p:nvPr/>
        </p:nvSpPr>
        <p:spPr>
          <a:xfrm>
            <a:off x="0" y="4333125"/>
            <a:ext cx="9144000" cy="810300"/>
          </a:xfrm>
          <a:prstGeom prst="rect">
            <a:avLst/>
          </a:prstGeom>
          <a:solidFill>
            <a:srgbClr val="94BF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1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4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7540800" cy="31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rgbClr val="114454"/>
              </a:buClr>
              <a:buSzPts val="3000"/>
              <a:buFont typeface="Nixie One"/>
              <a:buChar char="▪"/>
              <a:defRPr sz="30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2400"/>
              <a:buFont typeface="Nixie One"/>
              <a:buChar char="▫"/>
              <a:defRPr sz="24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2400"/>
              <a:buFont typeface="Nixie One"/>
              <a:buChar char="■"/>
              <a:defRPr sz="24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●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○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■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●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○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114454"/>
              </a:buClr>
              <a:buSzPts val="1800"/>
              <a:buFont typeface="Nixie One"/>
              <a:buChar char="■"/>
              <a:defRPr sz="1800">
                <a:solidFill>
                  <a:srgbClr val="114454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7" r:id="rId3"/>
  </p:sldLayoutIdLst>
  <p:transition>
    <p:fade thruBlk="1"/>
  </p:transition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3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3"/>
          <p:cNvSpPr txBox="1">
            <a:spLocks noGrp="1"/>
          </p:cNvSpPr>
          <p:nvPr>
            <p:ph type="ctrTitle"/>
          </p:nvPr>
        </p:nvSpPr>
        <p:spPr>
          <a:xfrm>
            <a:off x="2895600" y="514350"/>
            <a:ext cx="6221681" cy="196426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ctr"/>
            <a:r>
              <a:rPr lang="en-US" sz="3200" dirty="0">
                <a:solidFill>
                  <a:schemeClr val="bg1"/>
                </a:solidFill>
                <a:latin typeface="Nyala" panose="02000504070300020003" pitchFamily="2" charset="0"/>
                <a:ea typeface="+mn-ea"/>
                <a:cs typeface="+mn-cs"/>
                <a:sym typeface="Arial"/>
              </a:rPr>
              <a:t>MEMAKNAI UNDANG-UNDANG NOMOR 19 TAHUN 2019 DALAM SEMANGAT MENEGAKKAN KEPASTIAN HUKUM DAN KEADILAN</a:t>
            </a:r>
            <a:endParaRPr lang="en" sz="3200" dirty="0">
              <a:solidFill>
                <a:schemeClr val="bg1"/>
              </a:solidFill>
              <a:latin typeface="Nyala" panose="02000504070300020003" pitchFamily="2" charset="0"/>
            </a:endParaRPr>
          </a:p>
        </p:txBody>
      </p:sp>
      <p:grpSp>
        <p:nvGrpSpPr>
          <p:cNvPr id="110" name="Google Shape;110;p13"/>
          <p:cNvGrpSpPr/>
          <p:nvPr/>
        </p:nvGrpSpPr>
        <p:grpSpPr>
          <a:xfrm>
            <a:off x="164759" y="1244093"/>
            <a:ext cx="2273641" cy="1937257"/>
            <a:chOff x="5961125" y="1623900"/>
            <a:chExt cx="427450" cy="448175"/>
          </a:xfrm>
          <a:solidFill>
            <a:schemeClr val="accent6">
              <a:lumMod val="75000"/>
            </a:schemeClr>
          </a:solidFill>
        </p:grpSpPr>
        <p:sp>
          <p:nvSpPr>
            <p:cNvPr id="111" name="Google Shape;111;p13"/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l" t="t" r="r" b="b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76200" cap="rnd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3"/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l" t="t" r="r" b="b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76200" cap="rnd" cmpd="sng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3"/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l" t="t" r="r" b="b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7620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3"/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l" t="t" r="r" b="b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76200" cap="rnd" cmpd="sng">
              <a:solidFill>
                <a:srgbClr val="92D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3"/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l" t="t" r="r" b="b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76200" cap="rnd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3"/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l" t="t" r="r" b="b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76200" cap="rnd" cmpd="sng">
              <a:solidFill>
                <a:schemeClr val="bg2">
                  <a:lumMod val="20000"/>
                  <a:lumOff val="8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3"/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l" t="t" r="r" b="b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76200" cap="rnd" cmpd="sng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" name="Google Shape;545;p40"/>
          <p:cNvSpPr/>
          <p:nvPr/>
        </p:nvSpPr>
        <p:spPr>
          <a:xfrm>
            <a:off x="66388" y="4629150"/>
            <a:ext cx="710234" cy="481445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673;p18"/>
          <p:cNvSpPr txBox="1">
            <a:spLocks/>
          </p:cNvSpPr>
          <p:nvPr/>
        </p:nvSpPr>
        <p:spPr>
          <a:xfrm>
            <a:off x="2133600" y="4552950"/>
            <a:ext cx="6839282" cy="590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en-US" sz="2000" b="1" dirty="0">
                <a:solidFill>
                  <a:srgbClr val="002060"/>
                </a:solidFill>
                <a:latin typeface="Maiandra GD" panose="020E0502030308020204" pitchFamily="34" charset="0"/>
              </a:rPr>
              <a:t>GEDE MARHAENDRA WIJA ATMAJA</a:t>
            </a:r>
          </a:p>
        </p:txBody>
      </p:sp>
      <p:sp>
        <p:nvSpPr>
          <p:cNvPr id="13" name="Google Shape;109;p13"/>
          <p:cNvSpPr txBox="1">
            <a:spLocks/>
          </p:cNvSpPr>
          <p:nvPr/>
        </p:nvSpPr>
        <p:spPr>
          <a:xfrm>
            <a:off x="164758" y="3409950"/>
            <a:ext cx="8903042" cy="9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Roboto Slab"/>
              <a:buNone/>
              <a:defRPr sz="4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ctr"/>
            <a:r>
              <a:rPr lang="en-US" sz="2000" b="0" dirty="0">
                <a:latin typeface="Segoe UI Semibold" panose="020B0702040204020203" pitchFamily="34" charset="0"/>
                <a:ea typeface="Times New Roman"/>
                <a:cs typeface="+mn-cs"/>
                <a:sym typeface="Arial"/>
              </a:rPr>
              <a:t>SEMINAR NASIONAL “KRITISI REVISI KOMISI PEMBERANTASAN KORUPSI” PROGRAM STUDI MAGISTER ILMU HUKUM FH UNUD, 25 OKTOBER 2019</a:t>
            </a:r>
            <a:endParaRPr lang="en-US" sz="1800" dirty="0">
              <a:latin typeface="Nyala" panose="02000504070300020003" pitchFamily="2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514349"/>
          </a:xfrm>
          <a:solidFill>
            <a:srgbClr val="C00000"/>
          </a:solidFill>
        </p:spPr>
        <p:txBody>
          <a:bodyPr/>
          <a:lstStyle/>
          <a:p>
            <a:pPr lvl="0" algn="ctr">
              <a:lnSpc>
                <a:spcPct val="150000"/>
              </a:lnSpc>
            </a:pPr>
            <a:r>
              <a:rPr lang="en-US" sz="2400" b="0" dirty="0">
                <a:latin typeface="Segoe UI Semibold" panose="020B0702040204020203" pitchFamily="34" charset="0"/>
                <a:ea typeface="Times New Roman"/>
              </a:rPr>
              <a:t>ARAH DAN SKEMA PEMBERANTASAN KORUPSI DI INDONESIA </a:t>
            </a:r>
            <a:endParaRPr lang="en-US" sz="2400" b="0" dirty="0">
              <a:effectLst/>
              <a:latin typeface="Segoe UI Semibold" panose="020B0702040204020203" pitchFamily="34" charset="0"/>
              <a:ea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590551"/>
            <a:ext cx="5181600" cy="4191000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225425" indent="-225425">
              <a:spcBef>
                <a:spcPts val="850"/>
              </a:spcBef>
            </a:pPr>
            <a:r>
              <a:rPr lang="en-US" sz="2400" b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Pasal</a:t>
            </a:r>
            <a:r>
              <a:rPr lang="en-US" sz="24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24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(1) UUD 1945, “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Kekuasaan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kehakiman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merupakan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kekuasaan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merdeka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untuk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menyelenggarakan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peradilan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guna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menegakkan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hukum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dan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keadilan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.” ***)</a:t>
            </a:r>
          </a:p>
          <a:p>
            <a:pPr marL="166688" lvl="0" indent="-166688">
              <a:spcBef>
                <a:spcPts val="0"/>
              </a:spcBef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Urgensi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keberadaan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KPK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mewujudkan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penyelenggaraan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kekuasaan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kehakiman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diselenggarakan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MA.</a:t>
            </a:r>
          </a:p>
          <a:p>
            <a:pPr marL="225425" indent="-225425">
              <a:spcBef>
                <a:spcPts val="850"/>
              </a:spcBef>
            </a:pPr>
            <a:endParaRPr lang="en-US" sz="2400" dirty="0">
              <a:solidFill>
                <a:srgbClr val="000000"/>
              </a:solidFill>
              <a:effectLst/>
              <a:latin typeface="+mn-lt"/>
              <a:ea typeface="Times New Roman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5486400" y="514351"/>
            <a:ext cx="3505200" cy="4267200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166688" indent="-166688">
              <a:buNone/>
            </a:pPr>
            <a:r>
              <a:rPr lang="en-US" sz="2200" dirty="0" err="1">
                <a:latin typeface="+mj-lt"/>
              </a:rPr>
              <a:t>Jadi</a:t>
            </a:r>
            <a:endParaRPr lang="en-US" sz="2200" dirty="0">
              <a:latin typeface="+mj-lt"/>
            </a:endParaRPr>
          </a:p>
          <a:p>
            <a:pPr marL="166688" indent="-166688"/>
            <a:r>
              <a:rPr lang="en-US" sz="2200" dirty="0" err="1">
                <a:latin typeface="+mj-lt"/>
              </a:rPr>
              <a:t>Arah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dan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skema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pemberantasan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korupsi</a:t>
            </a:r>
            <a:r>
              <a:rPr lang="en-US" sz="2200" dirty="0">
                <a:latin typeface="+mj-lt"/>
              </a:rPr>
              <a:t> di Indonesia </a:t>
            </a:r>
            <a:r>
              <a:rPr lang="en-US" sz="2200" dirty="0" err="1">
                <a:latin typeface="+mj-lt"/>
              </a:rPr>
              <a:t>adalah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guna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menegakkan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hukum</a:t>
            </a:r>
            <a:r>
              <a:rPr lang="en-US" sz="2200" dirty="0">
                <a:latin typeface="+mj-lt"/>
              </a:rPr>
              <a:t>, </a:t>
            </a:r>
            <a:r>
              <a:rPr lang="en-US" sz="2200" dirty="0" err="1">
                <a:latin typeface="+mj-lt"/>
              </a:rPr>
              <a:t>sekaligus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menegakkan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keadilan</a:t>
            </a:r>
            <a:r>
              <a:rPr lang="en-US" sz="2200" dirty="0">
                <a:latin typeface="+mj-lt"/>
              </a:rPr>
              <a:t>.</a:t>
            </a:r>
          </a:p>
          <a:p>
            <a:pPr marL="166688" indent="-166688"/>
            <a:r>
              <a:rPr lang="en-US" sz="2200" dirty="0">
                <a:latin typeface="+mj-lt"/>
              </a:rPr>
              <a:t>Ada </a:t>
            </a:r>
            <a:r>
              <a:rPr lang="en-US" sz="2200" dirty="0" err="1">
                <a:latin typeface="+mj-lt"/>
              </a:rPr>
              <a:t>soal</a:t>
            </a:r>
            <a:r>
              <a:rPr lang="en-US" sz="2200" dirty="0">
                <a:latin typeface="+mj-lt"/>
              </a:rPr>
              <a:t> “</a:t>
            </a:r>
            <a:r>
              <a:rPr lang="en-US" sz="2200" dirty="0" err="1">
                <a:latin typeface="+mj-lt"/>
              </a:rPr>
              <a:t>keadilan”yang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mesti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diperhatikan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dalam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pemberantasan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korupsi</a:t>
            </a:r>
            <a:r>
              <a:rPr lang="en-US" sz="2200" dirty="0">
                <a:latin typeface="+mj-lt"/>
              </a:rPr>
              <a:t>, </a:t>
            </a:r>
            <a:r>
              <a:rPr lang="en-US" sz="2200" dirty="0" err="1">
                <a:latin typeface="+mj-lt"/>
              </a:rPr>
              <a:t>selain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soal</a:t>
            </a:r>
            <a:r>
              <a:rPr lang="en-US" sz="2200" dirty="0">
                <a:latin typeface="+mj-lt"/>
              </a:rPr>
              <a:t> “</a:t>
            </a:r>
            <a:r>
              <a:rPr lang="en-US" sz="2200" dirty="0" err="1">
                <a:latin typeface="+mj-lt"/>
              </a:rPr>
              <a:t>hukum</a:t>
            </a:r>
            <a:r>
              <a:rPr lang="en-US" sz="2200" dirty="0">
                <a:latin typeface="+mj-lt"/>
              </a:rPr>
              <a:t>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-51050" y="4705350"/>
            <a:ext cx="432050" cy="43805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fld id="{00000000-1234-1234-1234-123412341234}" type="slidenum">
              <a:rPr lang="en" sz="2000" smtClean="0">
                <a:solidFill>
                  <a:srgbClr val="000000"/>
                </a:solidFill>
              </a:rPr>
              <a:pPr/>
              <a:t>10</a:t>
            </a:fld>
            <a:endParaRPr lang="en" sz="2000" dirty="0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0999" y="4705350"/>
            <a:ext cx="8769927" cy="4381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r"/>
            <a:r>
              <a:rPr lang="en-US" dirty="0"/>
              <a:t>GEDE MARHAENDRA WIJA ATMAJA</a:t>
            </a:r>
          </a:p>
        </p:txBody>
      </p:sp>
    </p:spTree>
    <p:extLst>
      <p:ext uri="{BB962C8B-B14F-4D97-AF65-F5344CB8AC3E}">
        <p14:creationId xmlns:p14="http://schemas.microsoft.com/office/powerpoint/2010/main" val="2215278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514349"/>
          </a:xfrm>
          <a:solidFill>
            <a:srgbClr val="C00000"/>
          </a:solidFill>
        </p:spPr>
        <p:txBody>
          <a:bodyPr/>
          <a:lstStyle/>
          <a:p>
            <a:pPr lvl="0" algn="ctr">
              <a:lnSpc>
                <a:spcPct val="150000"/>
              </a:lnSpc>
            </a:pPr>
            <a:r>
              <a:rPr lang="en-US" sz="2400" b="0" dirty="0">
                <a:latin typeface="Segoe UI Semibold" panose="020B0702040204020203" pitchFamily="34" charset="0"/>
                <a:ea typeface="Times New Roman"/>
              </a:rPr>
              <a:t>ARAH DAN SKEMA PEMBERANTASAN KORUPSI DI INDONESIA </a:t>
            </a:r>
            <a:endParaRPr lang="en-US" sz="2400" b="0" dirty="0">
              <a:effectLst/>
              <a:latin typeface="Segoe UI Semibold" panose="020B0702040204020203" pitchFamily="34" charset="0"/>
              <a:ea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590551"/>
            <a:ext cx="5486400" cy="4333873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 err="1">
                <a:solidFill>
                  <a:srgbClr val="000000"/>
                </a:solidFill>
                <a:latin typeface="Arial"/>
              </a:rPr>
              <a:t>Pasal</a:t>
            </a:r>
            <a:r>
              <a:rPr lang="en-US" sz="2400" b="1" dirty="0">
                <a:solidFill>
                  <a:srgbClr val="000000"/>
                </a:solidFill>
                <a:latin typeface="Arial"/>
              </a:rPr>
              <a:t> 5 UU 19/19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2400" dirty="0">
                <a:solidFill>
                  <a:srgbClr val="000000"/>
                </a:solidFill>
                <a:latin typeface="Arial"/>
              </a:rPr>
              <a:t>Dalam menjalankan tugas dan wewenangnya, Komisi Pemberantasan Korupsi berasaskan pada: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a.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kepastian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hukum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b.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keterbukaan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c.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akuntabilitas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d.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kepentingan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umum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e.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proporsionalitas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;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dan</a:t>
            </a:r>
            <a:endParaRPr lang="en-US" sz="2400" dirty="0">
              <a:solidFill>
                <a:srgbClr val="000000"/>
              </a:solidFill>
              <a:latin typeface="Arial"/>
            </a:endParaRPr>
          </a:p>
          <a:p>
            <a:pPr marL="225425" indent="-225425">
              <a:spcBef>
                <a:spcPts val="0"/>
              </a:spcBef>
              <a:buNone/>
            </a:pPr>
            <a:r>
              <a:rPr lang="fi-FI" sz="2400" dirty="0">
                <a:solidFill>
                  <a:srgbClr val="000000"/>
                </a:solidFill>
                <a:latin typeface="Arial"/>
              </a:rPr>
              <a:t>f. penghormatan terhadap hak asasi manusia.”</a:t>
            </a:r>
            <a:endParaRPr lang="en-US" sz="2400" dirty="0">
              <a:solidFill>
                <a:srgbClr val="000000"/>
              </a:solidFill>
              <a:effectLst/>
              <a:latin typeface="+mn-lt"/>
              <a:ea typeface="Times New Roman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5791200" y="438150"/>
            <a:ext cx="3352800" cy="4486274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166688" indent="-166688"/>
            <a:r>
              <a:rPr lang="en-US" sz="2200" dirty="0" err="1">
                <a:latin typeface="+mj-lt"/>
              </a:rPr>
              <a:t>Keadilan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tidak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menjadi</a:t>
            </a:r>
            <a:r>
              <a:rPr lang="en-US" sz="2200" dirty="0">
                <a:latin typeface="+mj-lt"/>
              </a:rPr>
              <a:t>  </a:t>
            </a:r>
            <a:r>
              <a:rPr lang="en-US" sz="2200" dirty="0" err="1">
                <a:latin typeface="+mj-lt"/>
              </a:rPr>
              <a:t>asas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dalam</a:t>
            </a:r>
            <a:r>
              <a:rPr lang="en-US" sz="2200" dirty="0">
                <a:latin typeface="+mj-lt"/>
              </a:rPr>
              <a:t> KPK </a:t>
            </a:r>
            <a:r>
              <a:rPr lang="en-US" sz="2200" dirty="0" err="1">
                <a:latin typeface="+mj-lt"/>
              </a:rPr>
              <a:t>menjalankan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tugas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dan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wewenangnya</a:t>
            </a:r>
            <a:r>
              <a:rPr lang="en-US" sz="2200" dirty="0">
                <a:latin typeface="+mj-lt"/>
              </a:rPr>
              <a:t>.</a:t>
            </a:r>
          </a:p>
          <a:p>
            <a:pPr marL="166688" indent="-166688"/>
            <a:r>
              <a:rPr lang="en-US" sz="2200" dirty="0" err="1">
                <a:latin typeface="+mj-lt"/>
              </a:rPr>
              <a:t>Sesuai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dengan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semangat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menegakkan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hukum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dan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keadilan</a:t>
            </a:r>
            <a:r>
              <a:rPr lang="en-US" sz="2200" dirty="0">
                <a:latin typeface="+mj-lt"/>
              </a:rPr>
              <a:t>, </a:t>
            </a:r>
            <a:r>
              <a:rPr lang="en-US" sz="2200" dirty="0" err="1">
                <a:latin typeface="+mj-lt"/>
              </a:rPr>
              <a:t>maka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keadilan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semestinya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menjadi</a:t>
            </a:r>
            <a:r>
              <a:rPr lang="en-US" sz="2200" dirty="0">
                <a:latin typeface="+mj-lt"/>
              </a:rPr>
              <a:t>  </a:t>
            </a:r>
            <a:r>
              <a:rPr lang="en-US" sz="2200" dirty="0" err="1">
                <a:latin typeface="+mj-lt"/>
              </a:rPr>
              <a:t>asas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Arial"/>
              </a:rPr>
              <a:t>dalam</a:t>
            </a:r>
            <a:r>
              <a:rPr lang="en-US" sz="2200" dirty="0">
                <a:latin typeface="Arial"/>
              </a:rPr>
              <a:t> KPK </a:t>
            </a:r>
            <a:r>
              <a:rPr lang="en-US" sz="2200" dirty="0" err="1">
                <a:latin typeface="Arial"/>
              </a:rPr>
              <a:t>menjalankan</a:t>
            </a:r>
            <a:r>
              <a:rPr lang="en-US" sz="2200" dirty="0">
                <a:latin typeface="Arial"/>
              </a:rPr>
              <a:t> </a:t>
            </a:r>
            <a:r>
              <a:rPr lang="en-US" sz="2200" dirty="0" err="1">
                <a:latin typeface="Arial"/>
              </a:rPr>
              <a:t>tugas</a:t>
            </a:r>
            <a:r>
              <a:rPr lang="en-US" sz="2200" dirty="0">
                <a:latin typeface="Arial"/>
              </a:rPr>
              <a:t> </a:t>
            </a:r>
            <a:r>
              <a:rPr lang="en-US" sz="2200" dirty="0" err="1">
                <a:latin typeface="Arial"/>
              </a:rPr>
              <a:t>dan</a:t>
            </a:r>
            <a:r>
              <a:rPr lang="en-US" sz="2200" dirty="0">
                <a:latin typeface="Arial"/>
              </a:rPr>
              <a:t> </a:t>
            </a:r>
            <a:r>
              <a:rPr lang="en-US" sz="2200" dirty="0" err="1">
                <a:latin typeface="Arial"/>
              </a:rPr>
              <a:t>wewenangnya</a:t>
            </a:r>
            <a:r>
              <a:rPr lang="en-US" sz="2200" dirty="0">
                <a:latin typeface="Arial"/>
              </a:rPr>
              <a:t>.</a:t>
            </a:r>
            <a:endParaRPr lang="en-US" sz="2200" dirty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-51050" y="4705350"/>
            <a:ext cx="432050" cy="43805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fld id="{00000000-1234-1234-1234-123412341234}" type="slidenum">
              <a:rPr lang="en" sz="2000" smtClean="0">
                <a:solidFill>
                  <a:srgbClr val="000000"/>
                </a:solidFill>
              </a:rPr>
              <a:pPr/>
              <a:t>11</a:t>
            </a:fld>
            <a:endParaRPr lang="en" sz="2000" dirty="0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0999" y="4924424"/>
            <a:ext cx="8769927" cy="21907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r"/>
            <a:r>
              <a:rPr lang="en-US" sz="1200" dirty="0"/>
              <a:t>GEDE MARHAENDRA WIJA ATMAJA</a:t>
            </a:r>
          </a:p>
        </p:txBody>
      </p:sp>
    </p:spTree>
    <p:extLst>
      <p:ext uri="{BB962C8B-B14F-4D97-AF65-F5344CB8AC3E}">
        <p14:creationId xmlns:p14="http://schemas.microsoft.com/office/powerpoint/2010/main" val="4222551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742950"/>
          </a:xfrm>
          <a:solidFill>
            <a:srgbClr val="C00000"/>
          </a:solidFill>
        </p:spPr>
        <p:txBody>
          <a:bodyPr/>
          <a:lstStyle/>
          <a:p>
            <a:pPr algn="ctr"/>
            <a:r>
              <a:rPr lang="en-US" sz="2800" b="0" dirty="0">
                <a:latin typeface="Segoe UI Semibold" panose="020B0702040204020203" pitchFamily="34" charset="0"/>
                <a:ea typeface="Times New Roman"/>
              </a:rPr>
              <a:t>RELEVANSI REVISI UNDANG </a:t>
            </a:r>
            <a:r>
              <a:rPr lang="en-US" sz="2800" b="0" dirty="0" err="1">
                <a:latin typeface="Segoe UI Semibold" panose="020B0702040204020203" pitchFamily="34" charset="0"/>
                <a:ea typeface="Times New Roman"/>
              </a:rPr>
              <a:t>UNDANG</a:t>
            </a:r>
            <a:r>
              <a:rPr lang="en-US" sz="2800" b="0" dirty="0">
                <a:latin typeface="Segoe UI Semibold" panose="020B0702040204020203" pitchFamily="34" charset="0"/>
                <a:ea typeface="Times New Roman"/>
              </a:rPr>
              <a:t> KPK </a:t>
            </a:r>
            <a:br>
              <a:rPr lang="en-US" sz="2800" b="0" dirty="0">
                <a:latin typeface="Segoe UI Semibold" panose="020B0702040204020203" pitchFamily="34" charset="0"/>
                <a:ea typeface="Times New Roman"/>
              </a:rPr>
            </a:br>
            <a:r>
              <a:rPr lang="en-US" sz="2800" b="0" dirty="0">
                <a:latin typeface="Segoe UI Semibold" panose="020B0702040204020203" pitchFamily="34" charset="0"/>
                <a:ea typeface="Times New Roman"/>
              </a:rPr>
              <a:t>DALAM PERSPEKTIF HUKUM TATA NEGARA</a:t>
            </a:r>
            <a:endParaRPr lang="en-US" sz="2800" b="0" dirty="0">
              <a:latin typeface="Segoe UI Semibold" panose="020B0702040204020203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19149"/>
            <a:ext cx="4577725" cy="3962401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101600" indent="0">
              <a:buNone/>
            </a:pPr>
            <a:r>
              <a:rPr lang="en-US" sz="3000" dirty="0" err="1">
                <a:solidFill>
                  <a:schemeClr val="tx1"/>
                </a:solidFill>
                <a:latin typeface="Segoe UI Semibold" panose="020B0702040204020203" pitchFamily="34" charset="0"/>
                <a:ea typeface="Times New Roman"/>
                <a:sym typeface="Roboto Slab"/>
              </a:rPr>
              <a:t>relevansi</a:t>
            </a:r>
            <a:r>
              <a:rPr lang="en-US" sz="3000" dirty="0">
                <a:solidFill>
                  <a:schemeClr val="tx1"/>
                </a:solidFill>
                <a:latin typeface="Segoe UI Semibold" panose="020B0702040204020203" pitchFamily="34" charset="0"/>
                <a:ea typeface="Times New Roman"/>
                <a:sym typeface="Roboto Slab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Segoe UI Semibold" panose="020B0702040204020203" pitchFamily="34" charset="0"/>
                <a:ea typeface="Times New Roman"/>
                <a:sym typeface="Roboto Slab"/>
              </a:rPr>
              <a:t>revisi</a:t>
            </a:r>
            <a:r>
              <a:rPr lang="en-US" sz="3000" dirty="0">
                <a:solidFill>
                  <a:schemeClr val="tx1"/>
                </a:solidFill>
                <a:latin typeface="Segoe UI Semibold" panose="020B0702040204020203" pitchFamily="34" charset="0"/>
                <a:ea typeface="Times New Roman"/>
                <a:sym typeface="Roboto Slab"/>
              </a:rPr>
              <a:t> UU KPK </a:t>
            </a:r>
            <a:r>
              <a:rPr lang="en-US" sz="3000" dirty="0" err="1">
                <a:solidFill>
                  <a:schemeClr val="tx1"/>
                </a:solidFill>
                <a:latin typeface="Segoe UI Semibold" panose="020B0702040204020203" pitchFamily="34" charset="0"/>
                <a:ea typeface="Times New Roman"/>
                <a:sym typeface="Roboto Slab"/>
              </a:rPr>
              <a:t>sebagai</a:t>
            </a:r>
            <a:r>
              <a:rPr lang="en-US" sz="3000" dirty="0">
                <a:solidFill>
                  <a:schemeClr val="tx1"/>
                </a:solidFill>
                <a:latin typeface="Segoe UI Semibold" panose="020B0702040204020203" pitchFamily="34" charset="0"/>
                <a:ea typeface="Times New Roman"/>
                <a:sym typeface="Roboto Slab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Segoe UI Semibold" panose="020B0702040204020203" pitchFamily="34" charset="0"/>
                <a:ea typeface="Times New Roman"/>
                <a:sym typeface="Roboto Slab"/>
              </a:rPr>
              <a:t>upaya</a:t>
            </a:r>
            <a:r>
              <a:rPr lang="en-US" sz="3000" dirty="0">
                <a:solidFill>
                  <a:schemeClr val="tx1"/>
                </a:solidFill>
                <a:latin typeface="Segoe UI Semibold" panose="020B0702040204020203" pitchFamily="34" charset="0"/>
                <a:ea typeface="Times New Roman"/>
                <a:sym typeface="Roboto Slab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Segoe UI Semibold" panose="020B0702040204020203" pitchFamily="34" charset="0"/>
                <a:ea typeface="Times New Roman"/>
                <a:sym typeface="Roboto Slab"/>
              </a:rPr>
              <a:t>mewujudkan</a:t>
            </a:r>
            <a:r>
              <a:rPr lang="en-US" sz="3000" dirty="0">
                <a:solidFill>
                  <a:schemeClr val="tx1"/>
                </a:solidFill>
                <a:latin typeface="Segoe UI Semibold" panose="020B0702040204020203" pitchFamily="34" charset="0"/>
                <a:ea typeface="Times New Roman"/>
                <a:sym typeface="Roboto Slab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Segoe UI Semibold" panose="020B0702040204020203" pitchFamily="34" charset="0"/>
                <a:ea typeface="Times New Roman"/>
                <a:sym typeface="Roboto Slab"/>
              </a:rPr>
              <a:t>pemberantasan</a:t>
            </a:r>
            <a:r>
              <a:rPr lang="en-US" sz="3000" dirty="0">
                <a:solidFill>
                  <a:schemeClr val="tx1"/>
                </a:solidFill>
                <a:latin typeface="Segoe UI Semibold" panose="020B0702040204020203" pitchFamily="34" charset="0"/>
                <a:ea typeface="Times New Roman"/>
                <a:sym typeface="Roboto Slab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Segoe UI Semibold" panose="020B0702040204020203" pitchFamily="34" charset="0"/>
                <a:ea typeface="Times New Roman"/>
                <a:sym typeface="Roboto Slab"/>
              </a:rPr>
              <a:t>korupsi</a:t>
            </a:r>
            <a:r>
              <a:rPr lang="en-US" sz="3000" dirty="0">
                <a:solidFill>
                  <a:schemeClr val="tx1"/>
                </a:solidFill>
                <a:latin typeface="Segoe UI Semibold" panose="020B0702040204020203" pitchFamily="34" charset="0"/>
                <a:ea typeface="Times New Roman"/>
                <a:sym typeface="Roboto Slab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Segoe UI Semibold" panose="020B0702040204020203" pitchFamily="34" charset="0"/>
                <a:ea typeface="Times New Roman"/>
                <a:sym typeface="Roboto Slab"/>
              </a:rPr>
              <a:t>berdasarkan</a:t>
            </a:r>
            <a:r>
              <a:rPr lang="en-US" sz="3000" dirty="0">
                <a:solidFill>
                  <a:schemeClr val="tx1"/>
                </a:solidFill>
                <a:latin typeface="Segoe UI Semibold" panose="020B0702040204020203" pitchFamily="34" charset="0"/>
                <a:ea typeface="Times New Roman"/>
                <a:sym typeface="Roboto Slab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Segoe UI Semibold" panose="020B0702040204020203" pitchFamily="34" charset="0"/>
                <a:ea typeface="Times New Roman"/>
                <a:sym typeface="Roboto Slab"/>
              </a:rPr>
              <a:t>semangat</a:t>
            </a:r>
            <a:r>
              <a:rPr lang="en-US" sz="3000" dirty="0">
                <a:solidFill>
                  <a:schemeClr val="tx1"/>
                </a:solidFill>
                <a:latin typeface="Segoe UI Semibold" panose="020B0702040204020203" pitchFamily="34" charset="0"/>
                <a:ea typeface="Times New Roman"/>
                <a:sym typeface="Roboto Slab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Segoe UI Semibold" panose="020B0702040204020203" pitchFamily="34" charset="0"/>
                <a:ea typeface="Times New Roman"/>
                <a:sym typeface="Roboto Slab"/>
              </a:rPr>
              <a:t>menegakkan</a:t>
            </a:r>
            <a:r>
              <a:rPr lang="en-US" sz="3000" dirty="0">
                <a:solidFill>
                  <a:schemeClr val="tx1"/>
                </a:solidFill>
                <a:latin typeface="Segoe UI Semibold" panose="020B0702040204020203" pitchFamily="34" charset="0"/>
                <a:ea typeface="Times New Roman"/>
                <a:sym typeface="Roboto Slab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Segoe UI Semibold" panose="020B0702040204020203" pitchFamily="34" charset="0"/>
                <a:ea typeface="Times New Roman"/>
                <a:sym typeface="Roboto Slab"/>
              </a:rPr>
              <a:t>kepastian</a:t>
            </a:r>
            <a:r>
              <a:rPr lang="en-US" sz="3000" dirty="0">
                <a:solidFill>
                  <a:schemeClr val="tx1"/>
                </a:solidFill>
                <a:latin typeface="Segoe UI Semibold" panose="020B0702040204020203" pitchFamily="34" charset="0"/>
                <a:ea typeface="Times New Roman"/>
                <a:sym typeface="Roboto Slab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Segoe UI Semibold" panose="020B0702040204020203" pitchFamily="34" charset="0"/>
                <a:ea typeface="Times New Roman"/>
                <a:sym typeface="Roboto Slab"/>
              </a:rPr>
              <a:t>hukum</a:t>
            </a:r>
            <a:r>
              <a:rPr lang="en-US" sz="3000" dirty="0">
                <a:solidFill>
                  <a:schemeClr val="tx1"/>
                </a:solidFill>
                <a:latin typeface="Segoe UI Semibold" panose="020B0702040204020203" pitchFamily="34" charset="0"/>
                <a:ea typeface="Times New Roman"/>
                <a:sym typeface="Roboto Slab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Segoe UI Semibold" panose="020B0702040204020203" pitchFamily="34" charset="0"/>
                <a:ea typeface="Times New Roman"/>
                <a:sym typeface="Roboto Slab"/>
              </a:rPr>
              <a:t>dan</a:t>
            </a:r>
            <a:r>
              <a:rPr lang="en-US" sz="3000" dirty="0">
                <a:solidFill>
                  <a:schemeClr val="tx1"/>
                </a:solidFill>
                <a:latin typeface="Segoe UI Semibold" panose="020B0702040204020203" pitchFamily="34" charset="0"/>
                <a:ea typeface="Times New Roman"/>
                <a:sym typeface="Roboto Slab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Segoe UI Semibold" panose="020B0702040204020203" pitchFamily="34" charset="0"/>
                <a:ea typeface="Times New Roman"/>
                <a:sym typeface="Roboto Slab"/>
              </a:rPr>
              <a:t>keadilan</a:t>
            </a:r>
            <a:r>
              <a:rPr lang="en-US" sz="3000" dirty="0">
                <a:solidFill>
                  <a:schemeClr val="tx1"/>
                </a:solidFill>
                <a:latin typeface="Segoe UI Semibold" panose="020B0702040204020203" pitchFamily="34" charset="0"/>
                <a:ea typeface="Times New Roman"/>
                <a:sym typeface="Roboto Slab"/>
              </a:rPr>
              <a:t>.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5026623" y="819149"/>
            <a:ext cx="3660300" cy="3962401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101600" indent="0">
              <a:buNone/>
            </a:pPr>
            <a:r>
              <a:rPr lang="en-US" sz="2200" b="1" dirty="0" err="1">
                <a:solidFill>
                  <a:srgbClr val="000000"/>
                </a:solidFill>
                <a:latin typeface="Arial"/>
              </a:rPr>
              <a:t>Pasal</a:t>
            </a:r>
            <a:r>
              <a:rPr lang="en-US" sz="2200" b="1" dirty="0">
                <a:solidFill>
                  <a:srgbClr val="000000"/>
                </a:solidFill>
                <a:latin typeface="Arial"/>
              </a:rPr>
              <a:t> 40 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(1), “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Komisi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Pemberantasan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Korupsi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dapat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menghentikan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penyidikan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dan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penuntutan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terhadap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perkara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Tindak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Pidana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Korupsi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 yang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penyidikan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dan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penuntutannya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tidak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selesai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dalam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jangka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 </a:t>
            </a:r>
            <a:r>
              <a:rPr lang="pl-PL" sz="2200" dirty="0">
                <a:solidFill>
                  <a:srgbClr val="000000"/>
                </a:solidFill>
                <a:latin typeface="Arial"/>
              </a:rPr>
              <a:t>waktu paling lama 2 (dua) tahun.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”</a:t>
            </a:r>
            <a:endParaRPr lang="pl-PL" sz="2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-51050" y="4705350"/>
            <a:ext cx="432050" cy="43805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fld id="{00000000-1234-1234-1234-123412341234}" type="slidenum">
              <a:rPr lang="en" sz="2000" smtClean="0">
                <a:solidFill>
                  <a:srgbClr val="000000"/>
                </a:solidFill>
              </a:rPr>
              <a:pPr/>
              <a:t>12</a:t>
            </a:fld>
            <a:endParaRPr lang="en" sz="2000" dirty="0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0999" y="4705350"/>
            <a:ext cx="8769927" cy="4381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r"/>
            <a:r>
              <a:rPr lang="en-US" dirty="0"/>
              <a:t>GEDE MARHAENDRA WIJA ATMAJA</a:t>
            </a:r>
          </a:p>
        </p:txBody>
      </p:sp>
    </p:spTree>
    <p:extLst>
      <p:ext uri="{BB962C8B-B14F-4D97-AF65-F5344CB8AC3E}">
        <p14:creationId xmlns:p14="http://schemas.microsoft.com/office/powerpoint/2010/main" val="2215278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1047750"/>
          </a:xfrm>
          <a:solidFill>
            <a:srgbClr val="C00000"/>
          </a:solidFill>
        </p:spPr>
        <p:txBody>
          <a:bodyPr/>
          <a:lstStyle/>
          <a:p>
            <a:pPr algn="ctr"/>
            <a:r>
              <a:rPr lang="en-US" sz="2400" dirty="0">
                <a:latin typeface="Segoe UI Semibold" panose="020B0702040204020203" pitchFamily="34" charset="0"/>
                <a:ea typeface="Times New Roman"/>
              </a:rPr>
              <a:t>SOLUSI DAN SARAN MENGENAI DINAMIKA REVISI UNDANG </a:t>
            </a:r>
            <a:r>
              <a:rPr lang="en-US" sz="2400" dirty="0" err="1">
                <a:latin typeface="Segoe UI Semibold" panose="020B0702040204020203" pitchFamily="34" charset="0"/>
                <a:ea typeface="Times New Roman"/>
              </a:rPr>
              <a:t>UNDANG</a:t>
            </a:r>
            <a:r>
              <a:rPr lang="en-US" sz="2400" dirty="0">
                <a:latin typeface="Segoe UI Semibold" panose="020B0702040204020203" pitchFamily="34" charset="0"/>
                <a:ea typeface="Times New Roman"/>
              </a:rPr>
              <a:t> KPK DALAM PERSPEKTIF HUKUM TATA NEGARA</a:t>
            </a:r>
            <a:endParaRPr lang="en-US" sz="2400" dirty="0">
              <a:latin typeface="Segoe UI Semibold" panose="020B0702040204020203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" y="895351"/>
            <a:ext cx="9067800" cy="3886200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Pasal</a:t>
            </a:r>
            <a:r>
              <a:rPr lang="en-US" b="1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37A</a:t>
            </a:r>
            <a:r>
              <a:rPr lang="en-US" dirty="0">
                <a:latin typeface="+mn-lt"/>
                <a:ea typeface="Calibri"/>
                <a:cs typeface="Times New Roman"/>
              </a:rPr>
              <a:t> 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(1), “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Dalam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rangka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mengawasi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pelaksanaan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tugas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dan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wewenang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Komisi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Pemberantasan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Korupsi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dibentuk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Dewan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Pengawas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sebagaimana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dimaksud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dalam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Pasal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21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ayat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(1)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huruf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a.”</a:t>
            </a:r>
            <a:endParaRPr lang="en-US" dirty="0">
              <a:latin typeface="+mn-lt"/>
              <a:ea typeface="Calibri"/>
              <a:cs typeface="Times New Roman"/>
            </a:endParaRPr>
          </a:p>
          <a:p>
            <a:pPr marL="344488" indent="-344488">
              <a:spcBef>
                <a:spcPts val="0"/>
              </a:spcBef>
              <a:buNone/>
            </a:pPr>
            <a:r>
              <a:rPr lang="en-US" b="1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Pasal</a:t>
            </a:r>
            <a:r>
              <a:rPr lang="en-US" b="1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37E</a:t>
            </a:r>
            <a:endParaRPr lang="en-US" dirty="0">
              <a:latin typeface="+mn-lt"/>
              <a:ea typeface="Calibri"/>
              <a:cs typeface="Times New Roman"/>
            </a:endParaRPr>
          </a:p>
          <a:p>
            <a:pPr marL="344488" indent="-344488">
              <a:spcBef>
                <a:spcPts val="0"/>
              </a:spcBef>
              <a:buAutoNum type="arabicParenBoth"/>
            </a:pP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Ketua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dan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anggota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Dewan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Pengawas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sebagaimana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dimaksud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dalam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Pasal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37A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diangkat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dan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ditetapkan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oleh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Presiden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Republik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Indonesia.</a:t>
            </a:r>
            <a:endParaRPr lang="en-US" dirty="0">
              <a:latin typeface="+mn-lt"/>
              <a:ea typeface="Calibri"/>
              <a:cs typeface="Times New Roman"/>
            </a:endParaRPr>
          </a:p>
          <a:p>
            <a:pPr marL="344488" indent="-344488">
              <a:spcBef>
                <a:spcPts val="0"/>
              </a:spcBef>
              <a:buAutoNum type="arabicParenBoth"/>
            </a:pP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Dalam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mengangkat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ketua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dan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anggota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Dewan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Pengawas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sebagaimana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dimaksud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pada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ayat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(1),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Presiden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Republik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Indonesia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membentuk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panitia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seleksi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.</a:t>
            </a:r>
            <a:endParaRPr lang="en-US" dirty="0">
              <a:latin typeface="+mn-lt"/>
              <a:ea typeface="Calibri"/>
              <a:cs typeface="Times New Roman"/>
            </a:endParaRPr>
          </a:p>
          <a:p>
            <a:pPr marL="344488" indent="-344488">
              <a:spcBef>
                <a:spcPts val="0"/>
              </a:spcBef>
              <a:buAutoNum type="arabicParenBoth"/>
            </a:pP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Panitia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seleksi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sebagaimana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dimaksud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pada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ayat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(2)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terdiri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atas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unsur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Pemerintah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Pusat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dan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unsur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masyarakat</a:t>
            </a:r>
            <a:r>
              <a:rPr lang="en-US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.</a:t>
            </a:r>
            <a:endParaRPr lang="en-US" dirty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-51050" y="4705350"/>
            <a:ext cx="432050" cy="43805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fld id="{00000000-1234-1234-1234-123412341234}" type="slidenum">
              <a:rPr lang="en" sz="2000" smtClean="0">
                <a:solidFill>
                  <a:srgbClr val="000000"/>
                </a:solidFill>
              </a:rPr>
              <a:pPr/>
              <a:t>13</a:t>
            </a:fld>
            <a:endParaRPr lang="en" sz="2000" dirty="0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0999" y="4705350"/>
            <a:ext cx="8769927" cy="4381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r"/>
            <a:r>
              <a:rPr lang="en-US" dirty="0"/>
              <a:t>GEDE MARHAENDRA WIJA ATMAJA</a:t>
            </a:r>
          </a:p>
        </p:txBody>
      </p:sp>
    </p:spTree>
    <p:extLst>
      <p:ext uri="{BB962C8B-B14F-4D97-AF65-F5344CB8AC3E}">
        <p14:creationId xmlns:p14="http://schemas.microsoft.com/office/powerpoint/2010/main" val="2215278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1047750"/>
          </a:xfrm>
          <a:solidFill>
            <a:srgbClr val="C00000"/>
          </a:solidFill>
        </p:spPr>
        <p:txBody>
          <a:bodyPr/>
          <a:lstStyle/>
          <a:p>
            <a:pPr algn="ctr"/>
            <a:r>
              <a:rPr lang="en-US" sz="2000" dirty="0">
                <a:latin typeface="Segoe UI Semibold" panose="020B0702040204020203" pitchFamily="34" charset="0"/>
                <a:ea typeface="Times New Roman"/>
              </a:rPr>
              <a:t>SOLUSI DAN SARAN MENGENAI DINAMIKA REVISI UNDANG </a:t>
            </a:r>
            <a:r>
              <a:rPr lang="en-US" sz="2000" dirty="0" err="1">
                <a:latin typeface="Segoe UI Semibold" panose="020B0702040204020203" pitchFamily="34" charset="0"/>
                <a:ea typeface="Times New Roman"/>
              </a:rPr>
              <a:t>UNDANG</a:t>
            </a:r>
            <a:r>
              <a:rPr lang="en-US" sz="2000" dirty="0">
                <a:latin typeface="Segoe UI Semibold" panose="020B0702040204020203" pitchFamily="34" charset="0"/>
                <a:ea typeface="Times New Roman"/>
              </a:rPr>
              <a:t> KPK DALAM PERSPEKTIF HUKUM TATA NEGARA [</a:t>
            </a:r>
            <a:r>
              <a:rPr lang="en-US" sz="2000" dirty="0" err="1">
                <a:latin typeface="Segoe UI Semibold" panose="020B0702040204020203" pitchFamily="34" charset="0"/>
                <a:ea typeface="Times New Roman"/>
              </a:rPr>
              <a:t>lanjutan</a:t>
            </a:r>
            <a:r>
              <a:rPr lang="en-US" sz="2000" dirty="0">
                <a:latin typeface="Segoe UI Semibold" panose="020B0702040204020203" pitchFamily="34" charset="0"/>
                <a:ea typeface="Times New Roman"/>
              </a:rPr>
              <a:t>]</a:t>
            </a:r>
            <a:endParaRPr lang="en-US" sz="2000" dirty="0">
              <a:latin typeface="Segoe UI Semibold" panose="020B0702040204020203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" y="895351"/>
            <a:ext cx="9067800" cy="3886200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342900" indent="-342900">
              <a:spcBef>
                <a:spcPts val="0"/>
              </a:spcBef>
            </a:pPr>
            <a:r>
              <a:rPr lang="en-US" sz="2400" dirty="0" err="1">
                <a:effectLst/>
                <a:latin typeface="+mn-lt"/>
                <a:ea typeface="Calibri"/>
                <a:cs typeface="Times New Roman"/>
              </a:rPr>
              <a:t>Untuk</a:t>
            </a:r>
            <a:r>
              <a:rPr lang="en-US" sz="2400" dirty="0">
                <a:effectLst/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 err="1">
                <a:effectLst/>
                <a:latin typeface="+mn-lt"/>
                <a:ea typeface="Calibri"/>
                <a:cs typeface="Times New Roman"/>
              </a:rPr>
              <a:t>mejaga</a:t>
            </a:r>
            <a:r>
              <a:rPr lang="en-US" sz="2400" dirty="0">
                <a:effectLst/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 err="1">
                <a:effectLst/>
                <a:latin typeface="+mn-lt"/>
                <a:ea typeface="Calibri"/>
                <a:cs typeface="Times New Roman"/>
              </a:rPr>
              <a:t>kemandiriannya</a:t>
            </a:r>
            <a:r>
              <a:rPr lang="en-US" sz="2400" dirty="0">
                <a:effectLst/>
                <a:latin typeface="+mn-lt"/>
                <a:ea typeface="Calibri"/>
                <a:cs typeface="Times New Roman"/>
              </a:rPr>
              <a:t>, </a:t>
            </a:r>
            <a:r>
              <a:rPr lang="en-US" sz="2400" dirty="0" err="1">
                <a:effectLst/>
                <a:latin typeface="+mn-lt"/>
                <a:ea typeface="Calibri"/>
                <a:cs typeface="Times New Roman"/>
              </a:rPr>
              <a:t>lembaga</a:t>
            </a:r>
            <a:r>
              <a:rPr lang="en-US" sz="2400" dirty="0">
                <a:effectLst/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 err="1">
                <a:effectLst/>
                <a:latin typeface="+mn-lt"/>
                <a:ea typeface="Calibri"/>
                <a:cs typeface="Times New Roman"/>
              </a:rPr>
              <a:t>semacam</a:t>
            </a:r>
            <a:r>
              <a:rPr lang="en-US" sz="2400" dirty="0">
                <a:effectLst/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 err="1">
                <a:effectLst/>
                <a:latin typeface="+mn-lt"/>
                <a:ea typeface="Calibri"/>
                <a:cs typeface="Times New Roman"/>
              </a:rPr>
              <a:t>Dewan</a:t>
            </a:r>
            <a:r>
              <a:rPr lang="en-US" sz="2400" dirty="0">
                <a:effectLst/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 err="1">
                <a:effectLst/>
                <a:latin typeface="+mn-lt"/>
                <a:ea typeface="Calibri"/>
                <a:cs typeface="Times New Roman"/>
              </a:rPr>
              <a:t>Pengawas</a:t>
            </a:r>
            <a:r>
              <a:rPr lang="en-US" sz="2400" dirty="0">
                <a:effectLst/>
                <a:latin typeface="+mn-lt"/>
                <a:ea typeface="Calibri"/>
                <a:cs typeface="Times New Roman"/>
              </a:rPr>
              <a:t> KPK </a:t>
            </a:r>
            <a:r>
              <a:rPr lang="en-US" sz="2400" dirty="0" err="1">
                <a:effectLst/>
                <a:latin typeface="+mn-lt"/>
                <a:ea typeface="Calibri"/>
                <a:cs typeface="Times New Roman"/>
              </a:rPr>
              <a:t>semestinya</a:t>
            </a:r>
            <a:r>
              <a:rPr lang="en-US" sz="2400" dirty="0">
                <a:effectLst/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 err="1">
                <a:effectLst/>
                <a:latin typeface="+mn-lt"/>
                <a:ea typeface="Calibri"/>
                <a:cs typeface="Times New Roman"/>
              </a:rPr>
              <a:t>dibentuk</a:t>
            </a:r>
            <a:r>
              <a:rPr lang="en-US" sz="2400" dirty="0">
                <a:effectLst/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 err="1">
                <a:effectLst/>
                <a:latin typeface="+mn-lt"/>
                <a:ea typeface="Calibri"/>
                <a:cs typeface="Times New Roman"/>
              </a:rPr>
              <a:t>oleh</a:t>
            </a:r>
            <a:r>
              <a:rPr lang="en-US" sz="2400" dirty="0">
                <a:effectLst/>
                <a:latin typeface="+mn-lt"/>
                <a:ea typeface="Calibri"/>
                <a:cs typeface="Times New Roman"/>
              </a:rPr>
              <a:t> KPK </a:t>
            </a:r>
            <a:r>
              <a:rPr lang="en-US" sz="2400" dirty="0" err="1">
                <a:effectLst/>
                <a:latin typeface="+mn-lt"/>
                <a:ea typeface="Calibri"/>
                <a:cs typeface="Times New Roman"/>
              </a:rPr>
              <a:t>sendiri</a:t>
            </a:r>
            <a:r>
              <a:rPr lang="en-US" sz="2400" dirty="0">
                <a:effectLst/>
                <a:latin typeface="+mn-lt"/>
                <a:ea typeface="Calibri"/>
                <a:cs typeface="Times New Roman"/>
              </a:rPr>
              <a:t>, yang </a:t>
            </a:r>
            <a:r>
              <a:rPr lang="en-US" sz="2400" dirty="0" err="1">
                <a:effectLst/>
                <a:latin typeface="+mn-lt"/>
                <a:ea typeface="Calibri"/>
                <a:cs typeface="Times New Roman"/>
              </a:rPr>
              <a:t>unsurnya</a:t>
            </a:r>
            <a:r>
              <a:rPr lang="en-US" sz="2400" dirty="0">
                <a:effectLst/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 err="1">
                <a:effectLst/>
                <a:latin typeface="+mn-lt"/>
                <a:ea typeface="Calibri"/>
                <a:cs typeface="Times New Roman"/>
              </a:rPr>
              <a:t>berasal</a:t>
            </a:r>
            <a:r>
              <a:rPr lang="en-US" sz="2400" dirty="0">
                <a:effectLst/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 err="1">
                <a:effectLst/>
                <a:latin typeface="+mn-lt"/>
                <a:ea typeface="Calibri"/>
                <a:cs typeface="Times New Roman"/>
              </a:rPr>
              <a:t>dari</a:t>
            </a:r>
            <a:r>
              <a:rPr lang="en-US" sz="2400" dirty="0">
                <a:effectLst/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 err="1">
                <a:effectLst/>
                <a:latin typeface="+mn-lt"/>
                <a:ea typeface="Calibri"/>
                <a:cs typeface="Times New Roman"/>
              </a:rPr>
              <a:t>dua</a:t>
            </a:r>
            <a:r>
              <a:rPr lang="en-US" sz="2400" dirty="0">
                <a:effectLst/>
                <a:latin typeface="+mn-lt"/>
                <a:ea typeface="Calibri"/>
                <a:cs typeface="Times New Roman"/>
              </a:rPr>
              <a:t> orang </a:t>
            </a:r>
            <a:r>
              <a:rPr lang="en-US" sz="2400" dirty="0" err="1">
                <a:effectLst/>
                <a:latin typeface="+mn-lt"/>
                <a:ea typeface="Calibri"/>
                <a:cs typeface="Times New Roman"/>
              </a:rPr>
              <a:t>mantan</a:t>
            </a:r>
            <a:r>
              <a:rPr lang="en-US" sz="2400" dirty="0">
                <a:effectLst/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 err="1">
                <a:effectLst/>
                <a:latin typeface="+mn-lt"/>
                <a:ea typeface="Calibri"/>
                <a:cs typeface="Times New Roman"/>
              </a:rPr>
              <a:t>komisioner</a:t>
            </a:r>
            <a:r>
              <a:rPr lang="en-US" sz="2400" dirty="0">
                <a:effectLst/>
                <a:latin typeface="+mn-lt"/>
                <a:ea typeface="Calibri"/>
                <a:cs typeface="Times New Roman"/>
              </a:rPr>
              <a:t> KPK </a:t>
            </a:r>
            <a:r>
              <a:rPr lang="en-US" sz="2400" dirty="0" err="1">
                <a:effectLst/>
                <a:latin typeface="+mn-lt"/>
                <a:ea typeface="Calibri"/>
                <a:cs typeface="Times New Roman"/>
              </a:rPr>
              <a:t>dan</a:t>
            </a:r>
            <a:r>
              <a:rPr lang="en-US" sz="2400" dirty="0">
                <a:effectLst/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 err="1">
                <a:effectLst/>
                <a:latin typeface="+mn-lt"/>
                <a:ea typeface="Calibri"/>
                <a:cs typeface="Times New Roman"/>
              </a:rPr>
              <a:t>satu</a:t>
            </a:r>
            <a:r>
              <a:rPr lang="en-US" sz="2400" dirty="0">
                <a:effectLst/>
                <a:latin typeface="+mn-lt"/>
                <a:ea typeface="Calibri"/>
                <a:cs typeface="Times New Roman"/>
              </a:rPr>
              <a:t> orang </a:t>
            </a:r>
            <a:r>
              <a:rPr lang="en-US" sz="2400" dirty="0" err="1">
                <a:effectLst/>
                <a:latin typeface="+mn-lt"/>
                <a:ea typeface="Calibri"/>
                <a:cs typeface="Times New Roman"/>
              </a:rPr>
              <a:t>dari</a:t>
            </a:r>
            <a:r>
              <a:rPr lang="en-US" sz="2400" dirty="0">
                <a:effectLst/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 err="1">
                <a:effectLst/>
                <a:latin typeface="+mn-lt"/>
                <a:ea typeface="Calibri"/>
                <a:cs typeface="Times New Roman"/>
              </a:rPr>
              <a:t>unsur</a:t>
            </a:r>
            <a:r>
              <a:rPr lang="en-US" sz="2400" dirty="0">
                <a:effectLst/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 err="1">
                <a:effectLst/>
                <a:latin typeface="+mn-lt"/>
                <a:ea typeface="Calibri"/>
                <a:cs typeface="Times New Roman"/>
              </a:rPr>
              <a:t>masyarakat</a:t>
            </a:r>
            <a:r>
              <a:rPr lang="en-US" sz="2400" dirty="0">
                <a:effectLst/>
                <a:latin typeface="+mn-lt"/>
                <a:ea typeface="Calibri"/>
                <a:cs typeface="Times New Roman"/>
              </a:rPr>
              <a:t> yang </a:t>
            </a:r>
            <a:r>
              <a:rPr lang="en-US" sz="2400" dirty="0" err="1">
                <a:effectLst/>
                <a:latin typeface="+mn-lt"/>
                <a:ea typeface="Calibri"/>
                <a:cs typeface="Times New Roman"/>
              </a:rPr>
              <a:t>dipilih</a:t>
            </a:r>
            <a:r>
              <a:rPr lang="en-US" sz="2400" dirty="0">
                <a:effectLst/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 err="1">
                <a:effectLst/>
                <a:latin typeface="+mn-lt"/>
                <a:ea typeface="Calibri"/>
                <a:cs typeface="Times New Roman"/>
              </a:rPr>
              <a:t>oleh</a:t>
            </a:r>
            <a:r>
              <a:rPr lang="en-US" sz="2400" dirty="0">
                <a:effectLst/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 err="1">
                <a:effectLst/>
                <a:latin typeface="+mn-lt"/>
                <a:ea typeface="Calibri"/>
                <a:cs typeface="Times New Roman"/>
              </a:rPr>
              <a:t>dua</a:t>
            </a:r>
            <a:r>
              <a:rPr lang="en-US" sz="2400" dirty="0">
                <a:effectLst/>
                <a:latin typeface="+mn-lt"/>
                <a:ea typeface="Calibri"/>
                <a:cs typeface="Times New Roman"/>
              </a:rPr>
              <a:t> orang </a:t>
            </a:r>
            <a:r>
              <a:rPr lang="en-US" sz="2400" dirty="0" err="1">
                <a:effectLst/>
                <a:latin typeface="+mn-lt"/>
                <a:ea typeface="Calibri"/>
                <a:cs typeface="Times New Roman"/>
              </a:rPr>
              <a:t>mantan</a:t>
            </a:r>
            <a:r>
              <a:rPr lang="en-US" sz="2400" dirty="0">
                <a:effectLst/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 err="1">
                <a:effectLst/>
                <a:latin typeface="+mn-lt"/>
                <a:ea typeface="Calibri"/>
                <a:cs typeface="Times New Roman"/>
              </a:rPr>
              <a:t>komisioner</a:t>
            </a:r>
            <a:r>
              <a:rPr lang="en-US" sz="2400" dirty="0">
                <a:effectLst/>
                <a:latin typeface="+mn-lt"/>
                <a:ea typeface="Calibri"/>
                <a:cs typeface="Times New Roman"/>
              </a:rPr>
              <a:t> KPK </a:t>
            </a:r>
            <a:r>
              <a:rPr lang="en-US" sz="2400" dirty="0" err="1">
                <a:effectLst/>
                <a:latin typeface="+mn-lt"/>
                <a:ea typeface="Calibri"/>
                <a:cs typeface="Times New Roman"/>
              </a:rPr>
              <a:t>tersebut</a:t>
            </a:r>
            <a:r>
              <a:rPr lang="en-US" sz="2400" dirty="0">
                <a:effectLst/>
                <a:latin typeface="+mn-lt"/>
                <a:ea typeface="Calibri"/>
                <a:cs typeface="Times New Roman"/>
              </a:rPr>
              <a:t>.</a:t>
            </a:r>
          </a:p>
          <a:p>
            <a:pPr marL="342900" indent="-342900">
              <a:spcBef>
                <a:spcPts val="0"/>
              </a:spcBef>
            </a:pPr>
            <a:r>
              <a:rPr lang="en-US" sz="2400" dirty="0" err="1">
                <a:latin typeface="+mn-lt"/>
                <a:ea typeface="Calibri"/>
                <a:cs typeface="Times New Roman"/>
              </a:rPr>
              <a:t>Kewenangannya</a:t>
            </a:r>
            <a:r>
              <a:rPr lang="en-US" sz="2400" dirty="0"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+mn-lt"/>
                <a:ea typeface="Calibri"/>
                <a:cs typeface="Times New Roman"/>
              </a:rPr>
              <a:t>tidak</a:t>
            </a:r>
            <a:r>
              <a:rPr lang="en-US" sz="2400" dirty="0"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+mn-lt"/>
                <a:ea typeface="Calibri"/>
                <a:cs typeface="Times New Roman"/>
              </a:rPr>
              <a:t>menyangkut</a:t>
            </a:r>
            <a:r>
              <a:rPr lang="en-US" sz="2400" dirty="0"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+mn-lt"/>
                <a:ea typeface="Calibri"/>
                <a:cs typeface="Times New Roman"/>
              </a:rPr>
              <a:t>perizinan</a:t>
            </a:r>
            <a:r>
              <a:rPr lang="en-US" sz="2400" dirty="0">
                <a:latin typeface="+mn-lt"/>
                <a:ea typeface="Calibri"/>
                <a:cs typeface="Times New Roman"/>
              </a:rPr>
              <a:t>, </a:t>
            </a:r>
            <a:r>
              <a:rPr lang="en-US" sz="2400" dirty="0" err="1">
                <a:latin typeface="+mn-lt"/>
                <a:ea typeface="Calibri"/>
                <a:cs typeface="Times New Roman"/>
              </a:rPr>
              <a:t>tapi</a:t>
            </a:r>
            <a:r>
              <a:rPr lang="en-US" sz="2400" dirty="0"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+mn-lt"/>
                <a:ea typeface="Calibri"/>
                <a:cs typeface="Times New Roman"/>
              </a:rPr>
              <a:t>berkenaan</a:t>
            </a:r>
            <a:r>
              <a:rPr lang="en-US" sz="2400" dirty="0"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+mn-lt"/>
                <a:ea typeface="Calibri"/>
                <a:cs typeface="Times New Roman"/>
              </a:rPr>
              <a:t>dengan</a:t>
            </a:r>
            <a:r>
              <a:rPr lang="en-US" sz="2400" dirty="0"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+mn-lt"/>
                <a:ea typeface="Calibri"/>
                <a:cs typeface="Times New Roman"/>
              </a:rPr>
              <a:t>pengawasan</a:t>
            </a:r>
            <a:r>
              <a:rPr lang="en-US" sz="2400" dirty="0"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+mn-lt"/>
                <a:ea typeface="Calibri"/>
                <a:cs typeface="Times New Roman"/>
              </a:rPr>
              <a:t>terhadap</a:t>
            </a:r>
            <a:r>
              <a:rPr lang="en-US" sz="2400" dirty="0"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+mn-lt"/>
                <a:ea typeface="Calibri"/>
                <a:cs typeface="Times New Roman"/>
              </a:rPr>
              <a:t>komisioner</a:t>
            </a:r>
            <a:r>
              <a:rPr lang="en-US" sz="2400" dirty="0">
                <a:latin typeface="+mn-lt"/>
                <a:ea typeface="Calibri"/>
                <a:cs typeface="Times New Roman"/>
              </a:rPr>
              <a:t> KPK </a:t>
            </a:r>
            <a:r>
              <a:rPr lang="en-US" sz="2400" dirty="0" err="1">
                <a:latin typeface="+mn-lt"/>
                <a:ea typeface="Calibri"/>
                <a:cs typeface="Times New Roman"/>
              </a:rPr>
              <a:t>dalam</a:t>
            </a:r>
            <a:r>
              <a:rPr lang="en-US" sz="2400" dirty="0"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+mn-lt"/>
                <a:ea typeface="Calibri"/>
                <a:cs typeface="Times New Roman"/>
              </a:rPr>
              <a:t>melaksanakan</a:t>
            </a:r>
            <a:r>
              <a:rPr lang="en-US" sz="2400" dirty="0"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+mn-lt"/>
                <a:ea typeface="Calibri"/>
                <a:cs typeface="Times New Roman"/>
              </a:rPr>
              <a:t>tugas</a:t>
            </a:r>
            <a:r>
              <a:rPr lang="en-US" sz="2400" dirty="0"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+mn-lt"/>
                <a:ea typeface="Calibri"/>
                <a:cs typeface="Times New Roman"/>
              </a:rPr>
              <a:t>dan</a:t>
            </a:r>
            <a:r>
              <a:rPr lang="en-US" sz="2400" dirty="0"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+mn-lt"/>
                <a:ea typeface="Calibri"/>
                <a:cs typeface="Times New Roman"/>
              </a:rPr>
              <a:t>wewenangnya</a:t>
            </a:r>
            <a:r>
              <a:rPr lang="en-US" sz="2400" dirty="0">
                <a:latin typeface="+mn-lt"/>
                <a:ea typeface="Calibri"/>
                <a:cs typeface="Times New Roman"/>
              </a:rPr>
              <a:t>.</a:t>
            </a:r>
          </a:p>
          <a:p>
            <a:pPr marL="342900" indent="-342900">
              <a:spcBef>
                <a:spcPts val="0"/>
              </a:spcBef>
            </a:pPr>
            <a:r>
              <a:rPr lang="en-US" sz="2400" dirty="0" err="1">
                <a:latin typeface="+mn-lt"/>
                <a:ea typeface="Calibri"/>
                <a:cs typeface="Times New Roman"/>
              </a:rPr>
              <a:t>Lembaga</a:t>
            </a:r>
            <a:r>
              <a:rPr lang="en-US" sz="2400" dirty="0"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+mn-lt"/>
                <a:ea typeface="Calibri"/>
                <a:cs typeface="Times New Roman"/>
              </a:rPr>
              <a:t>ini</a:t>
            </a:r>
            <a:r>
              <a:rPr lang="en-US" sz="2400" dirty="0"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+mn-lt"/>
                <a:ea typeface="Calibri"/>
                <a:cs typeface="Times New Roman"/>
              </a:rPr>
              <a:t>dibentuk</a:t>
            </a:r>
            <a:r>
              <a:rPr lang="en-US" sz="2400" dirty="0">
                <a:latin typeface="+mn-lt"/>
                <a:ea typeface="Calibri"/>
                <a:cs typeface="Times New Roman"/>
              </a:rPr>
              <a:t> KPK di </a:t>
            </a:r>
            <a:r>
              <a:rPr lang="en-US" sz="2400" dirty="0" err="1">
                <a:latin typeface="+mn-lt"/>
                <a:ea typeface="Calibri"/>
                <a:cs typeface="Times New Roman"/>
              </a:rPr>
              <a:t>tengah</a:t>
            </a:r>
            <a:r>
              <a:rPr lang="en-US" sz="2400" dirty="0">
                <a:latin typeface="+mn-lt"/>
                <a:ea typeface="Calibri"/>
                <a:cs typeface="Times New Roman"/>
              </a:rPr>
              <a:t> masa </a:t>
            </a:r>
            <a:r>
              <a:rPr lang="en-US" sz="2400" dirty="0" err="1">
                <a:latin typeface="+mn-lt"/>
                <a:ea typeface="Calibri"/>
                <a:cs typeface="Times New Roman"/>
              </a:rPr>
              <a:t>jabatan</a:t>
            </a:r>
            <a:r>
              <a:rPr lang="en-US" sz="2400" dirty="0">
                <a:latin typeface="+mn-lt"/>
                <a:ea typeface="Calibri"/>
                <a:cs typeface="Times New Roman"/>
              </a:rPr>
              <a:t> KPK </a:t>
            </a:r>
            <a:r>
              <a:rPr lang="en-US" sz="2400" dirty="0" err="1">
                <a:latin typeface="+mn-lt"/>
                <a:ea typeface="Calibri"/>
                <a:cs typeface="Times New Roman"/>
              </a:rPr>
              <a:t>dan</a:t>
            </a:r>
            <a:r>
              <a:rPr lang="en-US" sz="2400" dirty="0">
                <a:latin typeface="+mn-lt"/>
                <a:ea typeface="Calibri"/>
                <a:cs typeface="Times New Roman"/>
              </a:rPr>
              <a:t> masa </a:t>
            </a:r>
            <a:r>
              <a:rPr lang="en-US" sz="2400" dirty="0" err="1">
                <a:latin typeface="+mn-lt"/>
                <a:ea typeface="Calibri"/>
                <a:cs typeface="Times New Roman"/>
              </a:rPr>
              <a:t>jabatan</a:t>
            </a:r>
            <a:r>
              <a:rPr lang="en-US" sz="2400" dirty="0"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+mn-lt"/>
                <a:ea typeface="Calibri"/>
                <a:cs typeface="Times New Roman"/>
              </a:rPr>
              <a:t>lembaga</a:t>
            </a:r>
            <a:r>
              <a:rPr lang="en-US" sz="2400" dirty="0"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+mn-lt"/>
                <a:ea typeface="Calibri"/>
                <a:cs typeface="Times New Roman"/>
              </a:rPr>
              <a:t>ini</a:t>
            </a:r>
            <a:r>
              <a:rPr lang="en-US" sz="2400" dirty="0"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+mn-lt"/>
                <a:ea typeface="Calibri"/>
                <a:cs typeface="Times New Roman"/>
              </a:rPr>
              <a:t>adalah</a:t>
            </a:r>
            <a:r>
              <a:rPr lang="en-US" sz="2400" dirty="0">
                <a:latin typeface="+mn-lt"/>
                <a:ea typeface="Calibri"/>
                <a:cs typeface="Times New Roman"/>
              </a:rPr>
              <a:t> 4 </a:t>
            </a:r>
            <a:r>
              <a:rPr lang="en-US" sz="2400" dirty="0" err="1">
                <a:latin typeface="+mn-lt"/>
                <a:ea typeface="Calibri"/>
                <a:cs typeface="Times New Roman"/>
              </a:rPr>
              <a:t>tahun</a:t>
            </a:r>
            <a:r>
              <a:rPr lang="en-US" sz="2400" dirty="0">
                <a:latin typeface="+mn-lt"/>
                <a:ea typeface="Calibri"/>
                <a:cs typeface="Times New Roman"/>
              </a:rPr>
              <a:t>.</a:t>
            </a:r>
            <a:endParaRPr lang="en-US" sz="2400" dirty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-51050" y="4705350"/>
            <a:ext cx="432050" cy="43805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fld id="{00000000-1234-1234-1234-123412341234}" type="slidenum">
              <a:rPr lang="en" sz="2000" smtClean="0">
                <a:solidFill>
                  <a:srgbClr val="000000"/>
                </a:solidFill>
              </a:rPr>
              <a:pPr/>
              <a:t>14</a:t>
            </a:fld>
            <a:endParaRPr lang="en" sz="2000" dirty="0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0999" y="4705350"/>
            <a:ext cx="8769927" cy="4381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r"/>
            <a:r>
              <a:rPr lang="en-US" dirty="0"/>
              <a:t>GEDE MARHAENDRA WIJA ATMAJA</a:t>
            </a:r>
          </a:p>
        </p:txBody>
      </p:sp>
    </p:spTree>
    <p:extLst>
      <p:ext uri="{BB962C8B-B14F-4D97-AF65-F5344CB8AC3E}">
        <p14:creationId xmlns:p14="http://schemas.microsoft.com/office/powerpoint/2010/main" val="359014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1047750"/>
          </a:xfrm>
          <a:solidFill>
            <a:srgbClr val="C00000"/>
          </a:solidFill>
        </p:spPr>
        <p:txBody>
          <a:bodyPr/>
          <a:lstStyle/>
          <a:p>
            <a:pPr algn="ctr"/>
            <a:r>
              <a:rPr lang="en-US" sz="2000" dirty="0">
                <a:latin typeface="Segoe UI Semibold" panose="020B0702040204020203" pitchFamily="34" charset="0"/>
                <a:ea typeface="Times New Roman"/>
              </a:rPr>
              <a:t>SOLUSI DAN SARAN MENGENAI DINAMIKA REVISI UNDANG </a:t>
            </a:r>
            <a:r>
              <a:rPr lang="en-US" sz="2000" dirty="0" err="1">
                <a:latin typeface="Segoe UI Semibold" panose="020B0702040204020203" pitchFamily="34" charset="0"/>
                <a:ea typeface="Times New Roman"/>
              </a:rPr>
              <a:t>UNDANG</a:t>
            </a:r>
            <a:r>
              <a:rPr lang="en-US" sz="2000" dirty="0">
                <a:latin typeface="Segoe UI Semibold" panose="020B0702040204020203" pitchFamily="34" charset="0"/>
                <a:ea typeface="Times New Roman"/>
              </a:rPr>
              <a:t> KPK DALAM PERSPEKTIF HUKUM TATA NEGARA [</a:t>
            </a:r>
            <a:r>
              <a:rPr lang="en-US" sz="2000" dirty="0" err="1">
                <a:latin typeface="Segoe UI Semibold" panose="020B0702040204020203" pitchFamily="34" charset="0"/>
                <a:ea typeface="Times New Roman"/>
              </a:rPr>
              <a:t>lanjutan</a:t>
            </a:r>
            <a:r>
              <a:rPr lang="en-US" sz="2000" dirty="0">
                <a:latin typeface="Segoe UI Semibold" panose="020B0702040204020203" pitchFamily="34" charset="0"/>
                <a:ea typeface="Times New Roman"/>
              </a:rPr>
              <a:t>]</a:t>
            </a:r>
            <a:endParaRPr lang="en-US" sz="2000" dirty="0">
              <a:latin typeface="Segoe UI Semibold" panose="020B0702040204020203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" y="895351"/>
            <a:ext cx="9067800" cy="3886200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 err="1">
                <a:solidFill>
                  <a:srgbClr val="000000"/>
                </a:solidFill>
                <a:latin typeface="+mn-lt"/>
                <a:ea typeface="Calibri"/>
              </a:rPr>
              <a:t>Pasal</a:t>
            </a:r>
            <a:r>
              <a:rPr lang="en-US" sz="2400" b="1" dirty="0">
                <a:solidFill>
                  <a:srgbClr val="000000"/>
                </a:solidFill>
                <a:latin typeface="+mn-lt"/>
                <a:ea typeface="Calibri"/>
              </a:rPr>
              <a:t> 33</a:t>
            </a:r>
          </a:p>
          <a:p>
            <a:pPr marL="558800" indent="-457200">
              <a:spcBef>
                <a:spcPts val="0"/>
              </a:spcBef>
              <a:buAutoNum type="arabicParenBoth"/>
            </a:pPr>
            <a:r>
              <a:rPr lang="en-US" sz="2400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Dalam</a:t>
            </a:r>
            <a:r>
              <a:rPr lang="en-US" sz="2400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hal</a:t>
            </a:r>
            <a:r>
              <a:rPr lang="en-US" sz="2400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terjadi</a:t>
            </a:r>
            <a:r>
              <a:rPr lang="en-US" sz="2400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kekosongan</a:t>
            </a:r>
            <a:r>
              <a:rPr lang="en-US" sz="2400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Pimpinan</a:t>
            </a:r>
            <a:r>
              <a:rPr lang="en-US" sz="2400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Komisi</a:t>
            </a:r>
            <a:r>
              <a:rPr lang="en-US" sz="2400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Pemberantasan</a:t>
            </a:r>
            <a:r>
              <a:rPr lang="en-US" sz="2400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Korupsi</a:t>
            </a:r>
            <a:r>
              <a:rPr lang="en-US" sz="2400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Presiden</a:t>
            </a:r>
            <a:r>
              <a:rPr lang="en-US" sz="2400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Republik</a:t>
            </a:r>
            <a:r>
              <a:rPr lang="en-US" sz="2400" dirty="0"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Indonesia </a:t>
            </a:r>
            <a:r>
              <a:rPr lang="en-US" sz="2400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mengajukan</a:t>
            </a:r>
            <a:r>
              <a:rPr lang="en-US" sz="2400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calon</a:t>
            </a:r>
            <a:r>
              <a:rPr lang="en-US" sz="2400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anggota</a:t>
            </a:r>
            <a:r>
              <a:rPr lang="en-US" sz="2400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pengganti</a:t>
            </a:r>
            <a:r>
              <a:rPr lang="en-US" sz="2400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kepada</a:t>
            </a:r>
            <a:r>
              <a:rPr lang="en-US" sz="2400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Dewan</a:t>
            </a:r>
            <a:r>
              <a:rPr lang="en-US" sz="2400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Perwakilan</a:t>
            </a:r>
            <a:r>
              <a:rPr lang="en-US" sz="2400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Rakyat </a:t>
            </a:r>
            <a:r>
              <a:rPr lang="en-US" sz="2400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Republik</a:t>
            </a:r>
            <a:r>
              <a:rPr lang="en-US" sz="2400" dirty="0"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Indonesia.</a:t>
            </a:r>
          </a:p>
          <a:p>
            <a:pPr>
              <a:spcBef>
                <a:spcPts val="0"/>
              </a:spcBef>
              <a:buAutoNum type="arabicParenBoth"/>
            </a:pPr>
            <a:r>
              <a:rPr lang="en-US" sz="2400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..........</a:t>
            </a:r>
            <a:endParaRPr lang="en-US" sz="2400" dirty="0">
              <a:latin typeface="+mn-lt"/>
              <a:ea typeface="Calibri"/>
              <a:cs typeface="Times New Roman"/>
            </a:endParaRPr>
          </a:p>
          <a:p>
            <a:pPr>
              <a:spcBef>
                <a:spcPts val="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(3) </a:t>
            </a:r>
            <a:r>
              <a:rPr lang="en-US" sz="2400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Anggota</a:t>
            </a:r>
            <a:r>
              <a:rPr lang="en-US" sz="2400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pengganti</a:t>
            </a:r>
            <a:r>
              <a:rPr lang="en-US" sz="2400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Pimpinan</a:t>
            </a:r>
            <a:r>
              <a:rPr lang="en-US" sz="2400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Komisi</a:t>
            </a:r>
            <a:r>
              <a:rPr lang="en-US" sz="2400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Pemberantasan</a:t>
            </a:r>
            <a:r>
              <a:rPr lang="en-US" sz="2400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Korupsi</a:t>
            </a:r>
            <a:r>
              <a:rPr lang="en-US" sz="2400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sebagaimana</a:t>
            </a:r>
            <a:r>
              <a:rPr lang="en-US" sz="2400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dimaksud</a:t>
            </a:r>
            <a:r>
              <a:rPr lang="en-US" sz="2400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pada</a:t>
            </a:r>
            <a:r>
              <a:rPr lang="en-US" sz="2400" dirty="0">
                <a:latin typeface="+mn-lt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ayat</a:t>
            </a:r>
            <a:r>
              <a:rPr lang="en-US" sz="2400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(1) </a:t>
            </a:r>
            <a:r>
              <a:rPr lang="en-US" sz="2400" b="1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melanjutkan</a:t>
            </a:r>
            <a:r>
              <a:rPr lang="en-US" sz="2400" b="1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sisa</a:t>
            </a:r>
            <a:r>
              <a:rPr lang="en-US" sz="2400" b="1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masa </a:t>
            </a:r>
            <a:r>
              <a:rPr lang="en-US" sz="2400" b="1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jabatan</a:t>
            </a:r>
            <a:r>
              <a:rPr lang="en-US" sz="2400" b="1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pimpinan</a:t>
            </a:r>
            <a:r>
              <a:rPr lang="en-US" sz="2400" b="1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Komisi</a:t>
            </a:r>
            <a:r>
              <a:rPr lang="en-US" sz="2400" b="1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Pemberantasan</a:t>
            </a:r>
            <a:r>
              <a:rPr lang="en-US" sz="2400" b="1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Korupsi</a:t>
            </a:r>
            <a:r>
              <a:rPr lang="en-US" sz="2400" b="1" dirty="0">
                <a:solidFill>
                  <a:srgbClr val="000000"/>
                </a:solidFill>
                <a:latin typeface="+mn-lt"/>
                <a:ea typeface="Calibri"/>
                <a:cs typeface="Times New Roman"/>
              </a:rPr>
              <a:t> yang</a:t>
            </a:r>
            <a:r>
              <a:rPr lang="en-US" sz="2400" b="1" dirty="0">
                <a:latin typeface="+mn-lt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+mn-lt"/>
                <a:ea typeface="Calibri"/>
              </a:rPr>
              <a:t>digantikan</a:t>
            </a:r>
            <a:r>
              <a:rPr lang="en-US" sz="2400" dirty="0">
                <a:solidFill>
                  <a:srgbClr val="000000"/>
                </a:solidFill>
                <a:latin typeface="+mn-lt"/>
                <a:ea typeface="Calibri"/>
              </a:rPr>
              <a:t>.”</a:t>
            </a:r>
            <a:endParaRPr lang="en-US" sz="2400" dirty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-51050" y="4705350"/>
            <a:ext cx="432050" cy="43805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fld id="{00000000-1234-1234-1234-123412341234}" type="slidenum">
              <a:rPr lang="en" sz="2000" smtClean="0">
                <a:solidFill>
                  <a:srgbClr val="000000"/>
                </a:solidFill>
              </a:rPr>
              <a:pPr/>
              <a:t>15</a:t>
            </a:fld>
            <a:endParaRPr lang="en" sz="2000" dirty="0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0999" y="4705350"/>
            <a:ext cx="8769927" cy="4381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r"/>
            <a:r>
              <a:rPr lang="en-US" dirty="0"/>
              <a:t>GEDE MARHAENDRA WIJA ATMAJA</a:t>
            </a:r>
          </a:p>
        </p:txBody>
      </p:sp>
    </p:spTree>
    <p:extLst>
      <p:ext uri="{BB962C8B-B14F-4D97-AF65-F5344CB8AC3E}">
        <p14:creationId xmlns:p14="http://schemas.microsoft.com/office/powerpoint/2010/main" val="1781950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1047750"/>
          </a:xfrm>
          <a:solidFill>
            <a:srgbClr val="C00000"/>
          </a:solidFill>
        </p:spPr>
        <p:txBody>
          <a:bodyPr/>
          <a:lstStyle/>
          <a:p>
            <a:pPr algn="ctr"/>
            <a:r>
              <a:rPr lang="en-US" sz="2000" dirty="0">
                <a:latin typeface="Segoe UI Semibold" panose="020B0702040204020203" pitchFamily="34" charset="0"/>
                <a:ea typeface="Times New Roman"/>
              </a:rPr>
              <a:t>SOLUSI DAN SARAN MENGENAI DINAMIKA REVISI UNDANG </a:t>
            </a:r>
            <a:r>
              <a:rPr lang="en-US" sz="2000" dirty="0" err="1">
                <a:latin typeface="Segoe UI Semibold" panose="020B0702040204020203" pitchFamily="34" charset="0"/>
                <a:ea typeface="Times New Roman"/>
              </a:rPr>
              <a:t>UNDANG</a:t>
            </a:r>
            <a:r>
              <a:rPr lang="en-US" sz="2000" dirty="0">
                <a:latin typeface="Segoe UI Semibold" panose="020B0702040204020203" pitchFamily="34" charset="0"/>
                <a:ea typeface="Times New Roman"/>
              </a:rPr>
              <a:t> KPK DALAM PERSPEKTIF HUKUM TATA NEGARA [</a:t>
            </a:r>
            <a:r>
              <a:rPr lang="en-US" sz="2000" dirty="0" err="1">
                <a:latin typeface="Segoe UI Semibold" panose="020B0702040204020203" pitchFamily="34" charset="0"/>
                <a:ea typeface="Times New Roman"/>
              </a:rPr>
              <a:t>lanjutan</a:t>
            </a:r>
            <a:r>
              <a:rPr lang="en-US" sz="2000" dirty="0">
                <a:latin typeface="Segoe UI Semibold" panose="020B0702040204020203" pitchFamily="34" charset="0"/>
                <a:ea typeface="Times New Roman"/>
              </a:rPr>
              <a:t>]</a:t>
            </a:r>
            <a:endParaRPr lang="en-US" sz="2000" dirty="0">
              <a:latin typeface="Segoe UI Semibold" panose="020B0702040204020203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" y="895351"/>
            <a:ext cx="9067800" cy="3886200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101600" indent="0">
              <a:buNone/>
            </a:pPr>
            <a:r>
              <a:rPr lang="en-US" sz="2800" dirty="0" err="1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Bandingkan</a:t>
            </a:r>
            <a:r>
              <a:rPr lang="en-US" sz="2800" dirty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dengan</a:t>
            </a:r>
            <a:r>
              <a:rPr lang="en-US" sz="2800" dirty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:</a:t>
            </a:r>
          </a:p>
          <a:p>
            <a:pPr marL="101600" indent="0">
              <a:buNone/>
            </a:pP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PUTUSAN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Nomor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5/PUU-IX/2011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perkara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permohonan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Pengujian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Undang-Undang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Nomor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30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Tahun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2002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tentang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Komisi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Pemberantasan</a:t>
            </a:r>
            <a:r>
              <a:rPr lang="en-US" sz="28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Tindak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Pidana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Korupsi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terhadap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Undang-Undang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Dasar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Negara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Republik</a:t>
            </a:r>
            <a:r>
              <a:rPr lang="en-US" sz="28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Indonesia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Tahun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1945</a:t>
            </a:r>
            <a:r>
              <a:rPr lang="en-US" sz="28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diucapkan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tanggal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bulan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Juni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2011).</a:t>
            </a:r>
            <a:endParaRPr lang="en-US" sz="28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-51050" y="4705350"/>
            <a:ext cx="432050" cy="43805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fld id="{00000000-1234-1234-1234-123412341234}" type="slidenum">
              <a:rPr lang="en" sz="2000" smtClean="0">
                <a:solidFill>
                  <a:srgbClr val="000000"/>
                </a:solidFill>
              </a:rPr>
              <a:pPr/>
              <a:t>16</a:t>
            </a:fld>
            <a:endParaRPr lang="en" sz="2000" dirty="0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0999" y="4705350"/>
            <a:ext cx="8769927" cy="4381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r"/>
            <a:r>
              <a:rPr lang="en-US" dirty="0"/>
              <a:t>GEDE MARHAENDRA WIJA ATMAJA</a:t>
            </a:r>
          </a:p>
        </p:txBody>
      </p:sp>
    </p:spTree>
    <p:extLst>
      <p:ext uri="{BB962C8B-B14F-4D97-AF65-F5344CB8AC3E}">
        <p14:creationId xmlns:p14="http://schemas.microsoft.com/office/powerpoint/2010/main" val="17819507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1047750"/>
          </a:xfrm>
          <a:solidFill>
            <a:srgbClr val="C00000"/>
          </a:solidFill>
        </p:spPr>
        <p:txBody>
          <a:bodyPr/>
          <a:lstStyle/>
          <a:p>
            <a:pPr algn="ctr"/>
            <a:r>
              <a:rPr lang="en-US" sz="2000" dirty="0">
                <a:latin typeface="Segoe UI Semibold" panose="020B0702040204020203" pitchFamily="34" charset="0"/>
                <a:ea typeface="Times New Roman"/>
              </a:rPr>
              <a:t>SOLUSI DAN SARAN MENGENAI DINAMIKA REVISI UNDANG </a:t>
            </a:r>
            <a:r>
              <a:rPr lang="en-US" sz="2000" dirty="0" err="1">
                <a:latin typeface="Segoe UI Semibold" panose="020B0702040204020203" pitchFamily="34" charset="0"/>
                <a:ea typeface="Times New Roman"/>
              </a:rPr>
              <a:t>UNDANG</a:t>
            </a:r>
            <a:r>
              <a:rPr lang="en-US" sz="2000" dirty="0">
                <a:latin typeface="Segoe UI Semibold" panose="020B0702040204020203" pitchFamily="34" charset="0"/>
                <a:ea typeface="Times New Roman"/>
              </a:rPr>
              <a:t> KPK DALAM PERSPEKTIF HUKUM TATA NEGARA [</a:t>
            </a:r>
            <a:r>
              <a:rPr lang="en-US" sz="2000" dirty="0" err="1">
                <a:latin typeface="Segoe UI Semibold" panose="020B0702040204020203" pitchFamily="34" charset="0"/>
                <a:ea typeface="Times New Roman"/>
              </a:rPr>
              <a:t>lanjutan</a:t>
            </a:r>
            <a:r>
              <a:rPr lang="en-US" sz="2000" dirty="0">
                <a:latin typeface="Segoe UI Semibold" panose="020B0702040204020203" pitchFamily="34" charset="0"/>
                <a:ea typeface="Times New Roman"/>
              </a:rPr>
              <a:t>]</a:t>
            </a:r>
            <a:endParaRPr lang="en-US" sz="2000" dirty="0">
              <a:latin typeface="Segoe UI Semibold" panose="020B0702040204020203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" y="895351"/>
            <a:ext cx="9067800" cy="3886200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101600" indent="0">
              <a:buNone/>
            </a:pPr>
            <a:r>
              <a:rPr lang="en-US" sz="2400" b="1" dirty="0">
                <a:solidFill>
                  <a:srgbClr val="000000"/>
                </a:solidFill>
                <a:latin typeface="Arial Black"/>
              </a:rPr>
              <a:t>[3.27]  </a:t>
            </a:r>
            <a:r>
              <a:rPr lang="en-US" sz="2400" b="1" dirty="0" err="1">
                <a:solidFill>
                  <a:srgbClr val="000000"/>
                </a:solidFill>
                <a:latin typeface="Arial"/>
              </a:rPr>
              <a:t>Menimbang</a:t>
            </a:r>
            <a:r>
              <a:rPr lang="en-US" sz="24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/>
              </a:rPr>
              <a:t>bahwa</a:t>
            </a:r>
            <a:r>
              <a:rPr lang="en-US" sz="24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/>
              </a:rPr>
              <a:t>berdasarkan</a:t>
            </a:r>
            <a:r>
              <a:rPr lang="en-US" sz="24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/>
              </a:rPr>
              <a:t>uraian</a:t>
            </a:r>
            <a:r>
              <a:rPr lang="en-US" sz="24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/>
              </a:rPr>
              <a:t>pertimbangan</a:t>
            </a:r>
            <a:r>
              <a:rPr lang="en-US" sz="2400" b="1" dirty="0">
                <a:solidFill>
                  <a:srgbClr val="000000"/>
                </a:solidFill>
                <a:latin typeface="Arial"/>
              </a:rPr>
              <a:t> di </a:t>
            </a:r>
            <a:r>
              <a:rPr lang="en-US" sz="2400" b="1" dirty="0" err="1">
                <a:solidFill>
                  <a:srgbClr val="000000"/>
                </a:solidFill>
                <a:latin typeface="Arial"/>
              </a:rPr>
              <a:t>atas</a:t>
            </a:r>
            <a:r>
              <a:rPr lang="en-US" sz="2400" b="1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Mahkamah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berpendapat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bahwa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Pasal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34 UU KPK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adalah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inkonstitusional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secara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bersyarat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yaitu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bertentangan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dengan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UUD 1945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sepanjang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tidak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dimaknai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bahwa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/>
              </a:rPr>
              <a:t>Pimpinan</a:t>
            </a:r>
            <a:r>
              <a:rPr lang="en-US" sz="2400" b="1" dirty="0">
                <a:solidFill>
                  <a:srgbClr val="000000"/>
                </a:solidFill>
                <a:latin typeface="Arial"/>
              </a:rPr>
              <a:t> KPK </a:t>
            </a:r>
            <a:r>
              <a:rPr lang="en-US" sz="2400" b="1" dirty="0" err="1">
                <a:solidFill>
                  <a:srgbClr val="000000"/>
                </a:solidFill>
                <a:latin typeface="Arial"/>
              </a:rPr>
              <a:t>baik</a:t>
            </a:r>
            <a:r>
              <a:rPr lang="en-US" sz="24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/>
              </a:rPr>
              <a:t>pimpinan</a:t>
            </a:r>
            <a:r>
              <a:rPr lang="en-US" sz="2400" b="1" dirty="0">
                <a:solidFill>
                  <a:srgbClr val="000000"/>
                </a:solidFill>
                <a:latin typeface="Arial"/>
              </a:rPr>
              <a:t> yang </a:t>
            </a:r>
            <a:r>
              <a:rPr lang="en-US" sz="2400" b="1" dirty="0" err="1">
                <a:solidFill>
                  <a:srgbClr val="000000"/>
                </a:solidFill>
                <a:latin typeface="Arial"/>
              </a:rPr>
              <a:t>diangkat</a:t>
            </a:r>
            <a:r>
              <a:rPr lang="en-US" sz="24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/>
              </a:rPr>
              <a:t>sejak</a:t>
            </a:r>
            <a:r>
              <a:rPr lang="en-US" sz="24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/>
              </a:rPr>
              <a:t>awal</a:t>
            </a:r>
            <a:r>
              <a:rPr lang="en-US" sz="24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/>
              </a:rPr>
              <a:t>secara</a:t>
            </a:r>
            <a:r>
              <a:rPr lang="en-US" sz="24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/>
              </a:rPr>
              <a:t>bersamaan</a:t>
            </a:r>
            <a:r>
              <a:rPr lang="en-US" sz="24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/>
              </a:rPr>
              <a:t>maupun</a:t>
            </a:r>
            <a:r>
              <a:rPr lang="en-US" sz="24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/>
              </a:rPr>
              <a:t>bagi</a:t>
            </a:r>
            <a:r>
              <a:rPr lang="en-US" sz="24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/>
              </a:rPr>
              <a:t>pimpinan</a:t>
            </a:r>
            <a:r>
              <a:rPr lang="en-US" sz="24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/>
              </a:rPr>
              <a:t>pengganti</a:t>
            </a:r>
            <a:r>
              <a:rPr lang="en-US" sz="2400" b="1" dirty="0">
                <a:solidFill>
                  <a:srgbClr val="000000"/>
                </a:solidFill>
                <a:latin typeface="Arial"/>
              </a:rPr>
              <a:t> yang </a:t>
            </a:r>
            <a:r>
              <a:rPr lang="en-US" sz="2400" b="1" dirty="0" err="1">
                <a:solidFill>
                  <a:srgbClr val="000000"/>
                </a:solidFill>
                <a:latin typeface="Arial"/>
              </a:rPr>
              <a:t>menggantikan</a:t>
            </a:r>
            <a:r>
              <a:rPr lang="en-US" sz="24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/>
              </a:rPr>
              <a:t>pimpinan</a:t>
            </a:r>
            <a:r>
              <a:rPr lang="en-US" sz="2400" b="1" dirty="0">
                <a:solidFill>
                  <a:srgbClr val="000000"/>
                </a:solidFill>
                <a:latin typeface="Arial"/>
              </a:rPr>
              <a:t> yang </a:t>
            </a:r>
            <a:r>
              <a:rPr lang="en-US" sz="2400" b="1" dirty="0" err="1">
                <a:solidFill>
                  <a:srgbClr val="000000"/>
                </a:solidFill>
                <a:latin typeface="Arial"/>
              </a:rPr>
              <a:t>berhenti</a:t>
            </a:r>
            <a:r>
              <a:rPr lang="en-US" sz="24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/>
              </a:rPr>
              <a:t>pada</a:t>
            </a:r>
            <a:r>
              <a:rPr lang="en-US" sz="2400" b="1" dirty="0">
                <a:solidFill>
                  <a:srgbClr val="000000"/>
                </a:solidFill>
                <a:latin typeface="Arial"/>
              </a:rPr>
              <a:t> masa </a:t>
            </a:r>
            <a:r>
              <a:rPr lang="en-US" sz="2400" b="1" dirty="0" err="1">
                <a:solidFill>
                  <a:srgbClr val="000000"/>
                </a:solidFill>
                <a:latin typeface="Arial"/>
              </a:rPr>
              <a:t>jabatannya</a:t>
            </a:r>
            <a:r>
              <a:rPr lang="en-US" sz="24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/>
              </a:rPr>
              <a:t>adalah</a:t>
            </a:r>
            <a:r>
              <a:rPr lang="en-US" sz="24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/>
              </a:rPr>
              <a:t>empat</a:t>
            </a:r>
            <a:r>
              <a:rPr lang="en-US" sz="24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/>
              </a:rPr>
              <a:t>tahun</a:t>
            </a:r>
            <a:r>
              <a:rPr lang="en-US" sz="24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/>
              </a:rPr>
              <a:t>dan</a:t>
            </a:r>
            <a:r>
              <a:rPr lang="en-US" sz="24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/>
              </a:rPr>
              <a:t>dapat</a:t>
            </a:r>
            <a:r>
              <a:rPr lang="en-US" sz="24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/>
              </a:rPr>
              <a:t>dipilih</a:t>
            </a:r>
            <a:r>
              <a:rPr lang="en-US" sz="24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/>
              </a:rPr>
              <a:t>kembali</a:t>
            </a:r>
            <a:r>
              <a:rPr lang="en-US" sz="24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/>
              </a:rPr>
              <a:t>hanya</a:t>
            </a:r>
            <a:r>
              <a:rPr lang="en-US" sz="24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/>
              </a:rPr>
              <a:t>untuk</a:t>
            </a:r>
            <a:r>
              <a:rPr lang="en-US" sz="24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/>
              </a:rPr>
              <a:t>sekali</a:t>
            </a:r>
            <a:r>
              <a:rPr lang="en-US" sz="2400" b="1" dirty="0">
                <a:solidFill>
                  <a:srgbClr val="000000"/>
                </a:solidFill>
                <a:latin typeface="Arial"/>
              </a:rPr>
              <a:t> masa </a:t>
            </a:r>
            <a:r>
              <a:rPr lang="en-US" sz="2400" b="1" dirty="0" err="1">
                <a:solidFill>
                  <a:srgbClr val="000000"/>
                </a:solidFill>
                <a:latin typeface="Arial"/>
              </a:rPr>
              <a:t>jabatan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; </a:t>
            </a:r>
            <a:endParaRPr lang="en-US" sz="2400" dirty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-51050" y="4705350"/>
            <a:ext cx="432050" cy="43805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fld id="{00000000-1234-1234-1234-123412341234}" type="slidenum">
              <a:rPr lang="en" sz="2000" smtClean="0">
                <a:solidFill>
                  <a:srgbClr val="000000"/>
                </a:solidFill>
              </a:rPr>
              <a:pPr/>
              <a:t>17</a:t>
            </a:fld>
            <a:endParaRPr lang="en" sz="2000" dirty="0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0999" y="4705350"/>
            <a:ext cx="8769927" cy="4381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r"/>
            <a:r>
              <a:rPr lang="en-US" dirty="0"/>
              <a:t>GEDE MARHAENDRA WIJA ATMAJA</a:t>
            </a:r>
          </a:p>
        </p:txBody>
      </p:sp>
    </p:spTree>
    <p:extLst>
      <p:ext uri="{BB962C8B-B14F-4D97-AF65-F5344CB8AC3E}">
        <p14:creationId xmlns:p14="http://schemas.microsoft.com/office/powerpoint/2010/main" val="4019011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742950"/>
          </a:xfrm>
          <a:solidFill>
            <a:srgbClr val="C00000"/>
          </a:solidFill>
        </p:spPr>
        <p:txBody>
          <a:bodyPr/>
          <a:lstStyle/>
          <a:p>
            <a:pPr algn="ctr"/>
            <a:r>
              <a:rPr lang="en-US" sz="2000" dirty="0">
                <a:latin typeface="Segoe UI Semibold" panose="020B0702040204020203" pitchFamily="34" charset="0"/>
                <a:ea typeface="Times New Roman"/>
              </a:rPr>
              <a:t>SOLUSI DAN SARAN MENGENAI DINAMIKA REVISI UNDANG </a:t>
            </a:r>
            <a:r>
              <a:rPr lang="en-US" sz="2000" dirty="0" err="1">
                <a:latin typeface="Segoe UI Semibold" panose="020B0702040204020203" pitchFamily="34" charset="0"/>
                <a:ea typeface="Times New Roman"/>
              </a:rPr>
              <a:t>UNDANG</a:t>
            </a:r>
            <a:r>
              <a:rPr lang="en-US" sz="2000" dirty="0">
                <a:latin typeface="Segoe UI Semibold" panose="020B0702040204020203" pitchFamily="34" charset="0"/>
                <a:ea typeface="Times New Roman"/>
              </a:rPr>
              <a:t> KPK DALAM PERSPEKTIF HUKUM TATA NEGARA [</a:t>
            </a:r>
            <a:r>
              <a:rPr lang="en-US" sz="2000" dirty="0" err="1">
                <a:latin typeface="Segoe UI Semibold" panose="020B0702040204020203" pitchFamily="34" charset="0"/>
                <a:ea typeface="Times New Roman"/>
              </a:rPr>
              <a:t>lanjutan</a:t>
            </a:r>
            <a:r>
              <a:rPr lang="en-US" sz="2000" dirty="0">
                <a:latin typeface="Segoe UI Semibold" panose="020B0702040204020203" pitchFamily="34" charset="0"/>
                <a:ea typeface="Times New Roman"/>
              </a:rPr>
              <a:t>]</a:t>
            </a:r>
            <a:endParaRPr lang="en-US" sz="2000" dirty="0">
              <a:latin typeface="Segoe UI Semibold" panose="020B0702040204020203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" y="742950"/>
            <a:ext cx="9067800" cy="4038601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101600" indent="0" algn="ctr">
              <a:buNone/>
            </a:pPr>
            <a:r>
              <a:rPr lang="en-US" b="1" dirty="0">
                <a:solidFill>
                  <a:srgbClr val="000000"/>
                </a:solidFill>
                <a:latin typeface="Arial Black"/>
              </a:rPr>
              <a:t>AMAR PUTUSAN</a:t>
            </a:r>
          </a:p>
          <a:p>
            <a:pPr marL="166688" indent="-166688"/>
            <a:r>
              <a:rPr lang="en-US" dirty="0" err="1">
                <a:solidFill>
                  <a:srgbClr val="000000"/>
                </a:solidFill>
                <a:latin typeface="Arial"/>
              </a:rPr>
              <a:t>Menyatakan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Pasal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34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Undang-Undang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Nomor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30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Tahun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2002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tentang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sv-SE" dirty="0">
                <a:solidFill>
                  <a:srgbClr val="000000"/>
                </a:solidFill>
                <a:latin typeface="Arial"/>
              </a:rPr>
              <a:t>Komisi Pemberantasan Tindak Pidana Korupsi (Lembaran Negara Republik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Indonesia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Tahun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2002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Nomor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137,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Tambahan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Lembaran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Negara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Republik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Indonesia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Nomor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4250) </a:t>
            </a:r>
            <a:r>
              <a:rPr lang="en-US" b="1" dirty="0" err="1">
                <a:solidFill>
                  <a:srgbClr val="000000"/>
                </a:solidFill>
                <a:latin typeface="Arial"/>
              </a:rPr>
              <a:t>bertentangan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dengan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Undang-Undang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Dasar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Negara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Republik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Indonesia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Tahun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1945 </a:t>
            </a:r>
            <a:r>
              <a:rPr lang="en-US" b="1" dirty="0" err="1">
                <a:solidFill>
                  <a:srgbClr val="000000"/>
                </a:solidFill>
                <a:latin typeface="Arial"/>
              </a:rPr>
              <a:t>sepanjang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/>
              </a:rPr>
              <a:t>tidak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/>
              </a:rPr>
              <a:t>dimaknai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bahwa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fi-FI" dirty="0">
                <a:solidFill>
                  <a:srgbClr val="000000"/>
                </a:solidFill>
                <a:latin typeface="Arial"/>
              </a:rPr>
              <a:t>Pimpinan Komisi Pemberantasan Tindak Pidana Korupsi </a:t>
            </a:r>
            <a:r>
              <a:rPr lang="fi-FI" b="1" dirty="0">
                <a:solidFill>
                  <a:srgbClr val="000000"/>
                </a:solidFill>
                <a:latin typeface="Arial"/>
              </a:rPr>
              <a:t>baik pimpinan 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yang </a:t>
            </a:r>
            <a:r>
              <a:rPr lang="en-US" b="1" dirty="0" err="1">
                <a:solidFill>
                  <a:srgbClr val="000000"/>
                </a:solidFill>
                <a:latin typeface="Arial"/>
              </a:rPr>
              <a:t>diangkat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/>
              </a:rPr>
              <a:t>secara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/>
              </a:rPr>
              <a:t>bersamaan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/>
              </a:rPr>
              <a:t>maupun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/>
              </a:rPr>
              <a:t>pimpinan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/>
              </a:rPr>
              <a:t>pengganti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 yang </a:t>
            </a:r>
            <a:r>
              <a:rPr lang="sv-SE" b="1" dirty="0">
                <a:solidFill>
                  <a:srgbClr val="000000"/>
                </a:solidFill>
                <a:latin typeface="Arial"/>
              </a:rPr>
              <a:t>diangkat untuk menggantikan pimpinan yang berhenti dalam masa </a:t>
            </a:r>
            <a:r>
              <a:rPr lang="en-US" b="1" dirty="0" err="1">
                <a:solidFill>
                  <a:srgbClr val="000000"/>
                </a:solidFill>
                <a:latin typeface="Arial"/>
              </a:rPr>
              <a:t>jabatannya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b="1" dirty="0" err="1">
                <a:solidFill>
                  <a:srgbClr val="000000"/>
                </a:solidFill>
                <a:latin typeface="Arial"/>
              </a:rPr>
              <a:t>memegang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/>
              </a:rPr>
              <a:t>jabatan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/>
              </a:rPr>
              <a:t>selama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 4 (</a:t>
            </a:r>
            <a:r>
              <a:rPr lang="en-US" b="1" dirty="0" err="1">
                <a:solidFill>
                  <a:srgbClr val="000000"/>
                </a:solidFill>
                <a:latin typeface="Arial"/>
              </a:rPr>
              <a:t>empat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) </a:t>
            </a:r>
            <a:r>
              <a:rPr lang="en-US" b="1" dirty="0" err="1">
                <a:solidFill>
                  <a:srgbClr val="000000"/>
                </a:solidFill>
                <a:latin typeface="Arial"/>
              </a:rPr>
              <a:t>tahun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dan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sesudahnya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dapat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dipilih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kembali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hanya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untuk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sekali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masa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jabatan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; </a:t>
            </a:r>
            <a:endParaRPr lang="en-US" dirty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-51050" y="4705350"/>
            <a:ext cx="432050" cy="43805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fld id="{00000000-1234-1234-1234-123412341234}" type="slidenum">
              <a:rPr lang="en" sz="2000" smtClean="0">
                <a:solidFill>
                  <a:srgbClr val="000000"/>
                </a:solidFill>
              </a:rPr>
              <a:pPr/>
              <a:t>18</a:t>
            </a:fld>
            <a:endParaRPr lang="en" sz="2000" dirty="0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0999" y="4705350"/>
            <a:ext cx="8769927" cy="4381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r"/>
            <a:r>
              <a:rPr lang="en-US" dirty="0"/>
              <a:t>GEDE MARHAENDRA WIJA ATMAJA</a:t>
            </a:r>
          </a:p>
        </p:txBody>
      </p:sp>
    </p:spTree>
    <p:extLst>
      <p:ext uri="{BB962C8B-B14F-4D97-AF65-F5344CB8AC3E}">
        <p14:creationId xmlns:p14="http://schemas.microsoft.com/office/powerpoint/2010/main" val="38485332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1047750"/>
          </a:xfrm>
          <a:solidFill>
            <a:srgbClr val="C00000"/>
          </a:solidFill>
        </p:spPr>
        <p:txBody>
          <a:bodyPr/>
          <a:lstStyle/>
          <a:p>
            <a:pPr algn="ctr"/>
            <a:r>
              <a:rPr lang="en-US" sz="2000" dirty="0">
                <a:latin typeface="Segoe UI Semibold" panose="020B0702040204020203" pitchFamily="34" charset="0"/>
                <a:ea typeface="Times New Roman"/>
              </a:rPr>
              <a:t>SOLUSI DAN SARAN MENGENAI DINAMIKA REVISI UNDANG </a:t>
            </a:r>
            <a:r>
              <a:rPr lang="en-US" sz="2000" dirty="0" err="1">
                <a:latin typeface="Segoe UI Semibold" panose="020B0702040204020203" pitchFamily="34" charset="0"/>
                <a:ea typeface="Times New Roman"/>
              </a:rPr>
              <a:t>UNDANG</a:t>
            </a:r>
            <a:r>
              <a:rPr lang="en-US" sz="2000" dirty="0">
                <a:latin typeface="Segoe UI Semibold" panose="020B0702040204020203" pitchFamily="34" charset="0"/>
                <a:ea typeface="Times New Roman"/>
              </a:rPr>
              <a:t> KPK DALAM PERSPEKTIF HUKUM TATA NEGARA [</a:t>
            </a:r>
            <a:r>
              <a:rPr lang="en-US" sz="2000" dirty="0" err="1">
                <a:latin typeface="Segoe UI Semibold" panose="020B0702040204020203" pitchFamily="34" charset="0"/>
                <a:ea typeface="Times New Roman"/>
              </a:rPr>
              <a:t>lanjutan</a:t>
            </a:r>
            <a:r>
              <a:rPr lang="en-US" sz="2000" dirty="0">
                <a:latin typeface="Segoe UI Semibold" panose="020B0702040204020203" pitchFamily="34" charset="0"/>
                <a:ea typeface="Times New Roman"/>
              </a:rPr>
              <a:t>]</a:t>
            </a:r>
            <a:endParaRPr lang="en-US" sz="2000" dirty="0">
              <a:latin typeface="Segoe UI Semibold" panose="020B0702040204020203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" y="895351"/>
            <a:ext cx="9067800" cy="3886200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166688" indent="-166688">
              <a:spcBef>
                <a:spcPts val="0"/>
              </a:spcBef>
            </a:pPr>
            <a:r>
              <a:rPr lang="en-US" sz="2200" dirty="0" err="1">
                <a:solidFill>
                  <a:srgbClr val="000000"/>
                </a:solidFill>
                <a:latin typeface="Arial"/>
              </a:rPr>
              <a:t>Menyatakan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Pasal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 34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Undang-Undang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Nomor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 30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Tahun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 2002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tentang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 </a:t>
            </a:r>
            <a:r>
              <a:rPr lang="sv-SE" sz="2200" dirty="0">
                <a:solidFill>
                  <a:srgbClr val="000000"/>
                </a:solidFill>
                <a:latin typeface="Arial"/>
              </a:rPr>
              <a:t>Komisi Pemberantasan Tindak Pidana Korupsi (Lembaran Negara Republik 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Indonesia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Tahun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 2002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Nomor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 137,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Tambahan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Lembaran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 Negara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Republik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 </a:t>
            </a:r>
            <a:r>
              <a:rPr lang="nn-NO" sz="2200" dirty="0">
                <a:solidFill>
                  <a:srgbClr val="000000"/>
                </a:solidFill>
                <a:latin typeface="Arial"/>
              </a:rPr>
              <a:t>Indonesia Nomor 4250) </a:t>
            </a:r>
            <a:r>
              <a:rPr lang="nn-NO" sz="2200" b="1" dirty="0">
                <a:solidFill>
                  <a:srgbClr val="000000"/>
                </a:solidFill>
                <a:latin typeface="Arial"/>
              </a:rPr>
              <a:t>tidak mempunyai kekuatan hukum mengikat </a:t>
            </a:r>
            <a:r>
              <a:rPr lang="en-US" sz="2200" b="1" dirty="0" err="1">
                <a:solidFill>
                  <a:srgbClr val="000000"/>
                </a:solidFill>
                <a:latin typeface="Arial"/>
              </a:rPr>
              <a:t>sepanjang</a:t>
            </a:r>
            <a:r>
              <a:rPr lang="en-US" sz="22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Arial"/>
              </a:rPr>
              <a:t>tidak</a:t>
            </a:r>
            <a:r>
              <a:rPr lang="en-US" sz="22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Arial"/>
              </a:rPr>
              <a:t>dimaknai</a:t>
            </a:r>
            <a:r>
              <a:rPr lang="en-US" sz="22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bahwa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pimpinan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Komisi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Pemberantasan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Tindak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Pidana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Korupsi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baik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pimpinan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 yang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diangkat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secara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bersamaan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maupun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pimpinan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pengganti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 yang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diangkat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untuk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menggantikan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pimpinan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 yang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berhenti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dalam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 masa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jabatanya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memegang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jabatan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selama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 4 (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empat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)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tahun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dan</a:t>
            </a:r>
            <a:r>
              <a:rPr lang="en-US" sz="22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/>
              </a:rPr>
              <a:t>sesudahnya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dapat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dipilih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kembali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hanya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ntuk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sekali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 masa </a:t>
            </a:r>
            <a:r>
              <a:rPr lang="en-US" sz="2400" dirty="0" err="1">
                <a:solidFill>
                  <a:srgbClr val="000000"/>
                </a:solidFill>
                <a:latin typeface="Arial"/>
              </a:rPr>
              <a:t>jabatan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; </a:t>
            </a:r>
            <a:endParaRPr lang="en-US" sz="2400" dirty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-51050" y="4705350"/>
            <a:ext cx="432050" cy="43805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fld id="{00000000-1234-1234-1234-123412341234}" type="slidenum">
              <a:rPr lang="en" sz="2000" smtClean="0">
                <a:solidFill>
                  <a:srgbClr val="000000"/>
                </a:solidFill>
              </a:rPr>
              <a:pPr/>
              <a:t>19</a:t>
            </a:fld>
            <a:endParaRPr lang="en" sz="2000" dirty="0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0999" y="4705350"/>
            <a:ext cx="8769927" cy="4381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r"/>
            <a:r>
              <a:rPr lang="en-US" dirty="0"/>
              <a:t>GEDE MARHAENDRA WIJA ATMAJA</a:t>
            </a:r>
          </a:p>
        </p:txBody>
      </p:sp>
    </p:spTree>
    <p:extLst>
      <p:ext uri="{BB962C8B-B14F-4D97-AF65-F5344CB8AC3E}">
        <p14:creationId xmlns:p14="http://schemas.microsoft.com/office/powerpoint/2010/main" val="822427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5"/>
          <p:cNvSpPr txBox="1">
            <a:spLocks noGrp="1"/>
          </p:cNvSpPr>
          <p:nvPr>
            <p:ph type="ctrTitle" idx="4294967295"/>
          </p:nvPr>
        </p:nvSpPr>
        <p:spPr>
          <a:xfrm>
            <a:off x="685800" y="3711"/>
            <a:ext cx="6593700" cy="51063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Segoe UI Semibold" panose="020B0702040204020203" pitchFamily="34" charset="0"/>
              </a:rPr>
              <a:t>FOKUS</a:t>
            </a:r>
            <a:endParaRPr sz="3200" dirty="0">
              <a:latin typeface="Segoe UI Semibold" panose="020B0702040204020203" pitchFamily="34" charset="0"/>
            </a:endParaRPr>
          </a:p>
        </p:txBody>
      </p:sp>
      <p:sp>
        <p:nvSpPr>
          <p:cNvPr id="139" name="Google Shape;139;p15"/>
          <p:cNvSpPr txBox="1">
            <a:spLocks noGrp="1"/>
          </p:cNvSpPr>
          <p:nvPr>
            <p:ph type="subTitle" idx="4294967295"/>
          </p:nvPr>
        </p:nvSpPr>
        <p:spPr>
          <a:xfrm>
            <a:off x="152400" y="1259025"/>
            <a:ext cx="1981200" cy="2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800" b="1" dirty="0">
              <a:solidFill>
                <a:srgbClr val="FFFFFF"/>
              </a:solidFill>
              <a:latin typeface="Maiandra GD" panose="020E0502030308020204" pitchFamily="34" charset="0"/>
            </a:endParaRPr>
          </a:p>
        </p:txBody>
      </p:sp>
      <p:pic>
        <p:nvPicPr>
          <p:cNvPr id="140" name="Google Shape;140;p15" descr="photo-1434030216411-0b793f4b4173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963" y="1234300"/>
            <a:ext cx="2066637" cy="2728325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15"/>
          <p:cNvSpPr txBox="1">
            <a:spLocks noGrp="1"/>
          </p:cNvSpPr>
          <p:nvPr>
            <p:ph type="sldNum" idx="12"/>
          </p:nvPr>
        </p:nvSpPr>
        <p:spPr>
          <a:xfrm>
            <a:off x="-51050" y="4720441"/>
            <a:ext cx="736850" cy="42296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2400">
                <a:solidFill>
                  <a:schemeClr val="tx1"/>
                </a:solidFill>
              </a:rPr>
              <a:t>2</a:t>
            </a:fld>
            <a:endParaRPr sz="2400" dirty="0">
              <a:solidFill>
                <a:schemeClr val="tx1"/>
              </a:solidFill>
            </a:endParaRPr>
          </a:p>
        </p:txBody>
      </p:sp>
      <p:sp>
        <p:nvSpPr>
          <p:cNvPr id="6" name="Google Shape;673;p18"/>
          <p:cNvSpPr txBox="1">
            <a:spLocks/>
          </p:cNvSpPr>
          <p:nvPr/>
        </p:nvSpPr>
        <p:spPr>
          <a:xfrm>
            <a:off x="533400" y="4720441"/>
            <a:ext cx="8498813" cy="399308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en-US" sz="1400" b="1" dirty="0">
                <a:solidFill>
                  <a:schemeClr val="bg1"/>
                </a:solidFill>
                <a:latin typeface="Maiandra GD" panose="020E0502030308020204" pitchFamily="34" charset="0"/>
              </a:rPr>
              <a:t>GEDE MARHAENDRA WIJA ATMAJA</a:t>
            </a:r>
          </a:p>
        </p:txBody>
      </p:sp>
      <p:sp>
        <p:nvSpPr>
          <p:cNvPr id="2" name="Rectangle 1"/>
          <p:cNvSpPr/>
          <p:nvPr/>
        </p:nvSpPr>
        <p:spPr>
          <a:xfrm>
            <a:off x="2209800" y="1234300"/>
            <a:ext cx="6629400" cy="2728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000000"/>
                </a:solidFill>
              </a:rPr>
              <a:t>UNDANG-UNDANG NOMOR 19 TAHUN 2019</a:t>
            </a:r>
          </a:p>
          <a:p>
            <a:r>
              <a:rPr lang="en-US" sz="2400" b="1" dirty="0">
                <a:solidFill>
                  <a:srgbClr val="000000"/>
                </a:solidFill>
              </a:rPr>
              <a:t>TENTANG PERUBAHAN KEDUA ATAS UNDANG-UNDANG NOMOR 30 TAHUN 2002 TENTANG KOMISI PEMBERANTASAN TINDAK PIDANA KORUPSI</a:t>
            </a:r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514349"/>
          </a:xfrm>
          <a:solidFill>
            <a:srgbClr val="C00000"/>
          </a:solidFill>
        </p:spPr>
        <p:txBody>
          <a:bodyPr/>
          <a:lstStyle/>
          <a:p>
            <a:r>
              <a:rPr lang="en-US" sz="3200" dirty="0">
                <a:latin typeface="Lucida Console" panose="020B0609040504020204" pitchFamily="49" charset="0"/>
              </a:rPr>
              <a:t>CATATAN AKHIR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514350"/>
            <a:ext cx="4038600" cy="4410075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166688" indent="-166688">
              <a:spcBef>
                <a:spcPts val="0"/>
              </a:spcBef>
            </a:pPr>
            <a:r>
              <a:rPr lang="en-US" dirty="0" err="1">
                <a:solidFill>
                  <a:schemeClr val="tx1"/>
                </a:solidFill>
                <a:latin typeface="+mj-lt"/>
              </a:rPr>
              <a:t>Penolakan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terhadap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UU 19/19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dapat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dilakukan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mengajukan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permohonan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pengujian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UU 19/19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ke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MK.</a:t>
            </a:r>
          </a:p>
          <a:p>
            <a:pPr marL="166688" indent="-166688">
              <a:spcBef>
                <a:spcPts val="0"/>
              </a:spcBef>
            </a:pPr>
            <a:r>
              <a:rPr lang="en-US" dirty="0" err="1">
                <a:solidFill>
                  <a:schemeClr val="tx1"/>
                </a:solidFill>
                <a:latin typeface="+mj-lt"/>
              </a:rPr>
              <a:t>Apabila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dikeluarkan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Perpu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untuk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memenuhi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tuntutan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pembatalan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revisi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UU 19/19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baik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atas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bagian-bagiannya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atau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keseluruhan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maka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itu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tindakan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konstitusional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juga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.</a:t>
            </a:r>
          </a:p>
          <a:p>
            <a:pPr marL="166688" indent="-166688">
              <a:spcBef>
                <a:spcPts val="0"/>
              </a:spcBef>
            </a:pPr>
            <a:r>
              <a:rPr lang="en-US" dirty="0" err="1">
                <a:solidFill>
                  <a:schemeClr val="tx1"/>
                </a:solidFill>
                <a:latin typeface="+mj-lt"/>
              </a:rPr>
              <a:t>Dikeluarkan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atau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tidak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dikeluarkan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Perpu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tidak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berhubungan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pemakzulan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Presiden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419600" y="0"/>
            <a:ext cx="4724400" cy="4924424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101600" indent="0" algn="ctr">
              <a:spcBef>
                <a:spcPts val="0"/>
              </a:spcBef>
              <a:buNone/>
            </a:pPr>
            <a:r>
              <a:rPr lang="en-US" b="1" dirty="0" err="1">
                <a:latin typeface="Tahoma"/>
                <a:ea typeface="Times New Roman"/>
              </a:rPr>
              <a:t>Pasal</a:t>
            </a:r>
            <a:r>
              <a:rPr lang="en-US" b="1" dirty="0">
                <a:latin typeface="Tahoma"/>
                <a:ea typeface="Times New Roman"/>
              </a:rPr>
              <a:t> 7A UUD 1945</a:t>
            </a:r>
            <a:endParaRPr lang="en-US" sz="1600" b="1" dirty="0">
              <a:latin typeface="Times New Roman"/>
              <a:ea typeface="Times New Roman"/>
            </a:endParaRPr>
          </a:p>
          <a:p>
            <a:pPr marL="101600" indent="0">
              <a:buNone/>
            </a:pPr>
            <a:r>
              <a:rPr lang="en-US" dirty="0" err="1">
                <a:latin typeface="Tahoma"/>
                <a:ea typeface="Times New Roman"/>
              </a:rPr>
              <a:t>Presiden</a:t>
            </a:r>
            <a:r>
              <a:rPr lang="en-US" dirty="0">
                <a:latin typeface="Tahoma"/>
                <a:ea typeface="Times New Roman"/>
              </a:rPr>
              <a:t> </a:t>
            </a:r>
            <a:r>
              <a:rPr lang="en-US" dirty="0" err="1">
                <a:latin typeface="Tahoma"/>
                <a:ea typeface="Times New Roman"/>
              </a:rPr>
              <a:t>dan</a:t>
            </a:r>
            <a:r>
              <a:rPr lang="en-US" dirty="0">
                <a:latin typeface="Tahoma"/>
                <a:ea typeface="Times New Roman"/>
              </a:rPr>
              <a:t>/</a:t>
            </a:r>
            <a:r>
              <a:rPr lang="en-US" dirty="0" err="1">
                <a:latin typeface="Tahoma"/>
                <a:ea typeface="Times New Roman"/>
              </a:rPr>
              <a:t>atau</a:t>
            </a:r>
            <a:r>
              <a:rPr lang="en-US" dirty="0">
                <a:latin typeface="Tahoma"/>
                <a:ea typeface="Times New Roman"/>
              </a:rPr>
              <a:t> </a:t>
            </a:r>
            <a:r>
              <a:rPr lang="en-US" dirty="0" err="1">
                <a:latin typeface="Tahoma"/>
                <a:ea typeface="Times New Roman"/>
              </a:rPr>
              <a:t>Wakil</a:t>
            </a:r>
            <a:r>
              <a:rPr lang="en-US" dirty="0">
                <a:latin typeface="Tahoma"/>
                <a:ea typeface="Times New Roman"/>
              </a:rPr>
              <a:t> </a:t>
            </a:r>
            <a:r>
              <a:rPr lang="en-US" dirty="0" err="1">
                <a:latin typeface="Tahoma"/>
                <a:ea typeface="Times New Roman"/>
              </a:rPr>
              <a:t>Presiden</a:t>
            </a:r>
            <a:r>
              <a:rPr lang="en-US" dirty="0">
                <a:latin typeface="Tahoma"/>
                <a:ea typeface="Times New Roman"/>
              </a:rPr>
              <a:t> </a:t>
            </a:r>
            <a:r>
              <a:rPr lang="en-US" dirty="0" err="1">
                <a:latin typeface="Tahoma"/>
                <a:ea typeface="Times New Roman"/>
              </a:rPr>
              <a:t>dapat</a:t>
            </a:r>
            <a:r>
              <a:rPr lang="en-US" dirty="0">
                <a:latin typeface="Tahoma"/>
                <a:ea typeface="Times New Roman"/>
              </a:rPr>
              <a:t> </a:t>
            </a:r>
            <a:r>
              <a:rPr lang="en-US" dirty="0" err="1">
                <a:latin typeface="Tahoma"/>
                <a:ea typeface="Times New Roman"/>
              </a:rPr>
              <a:t>diberhentikan</a:t>
            </a:r>
            <a:r>
              <a:rPr lang="en-US" dirty="0">
                <a:latin typeface="Tahoma"/>
                <a:ea typeface="Times New Roman"/>
              </a:rPr>
              <a:t> </a:t>
            </a:r>
            <a:r>
              <a:rPr lang="en-US" dirty="0" err="1">
                <a:latin typeface="Tahoma"/>
                <a:ea typeface="Times New Roman"/>
              </a:rPr>
              <a:t>dalam</a:t>
            </a:r>
            <a:r>
              <a:rPr lang="en-US" dirty="0">
                <a:latin typeface="Tahoma"/>
                <a:ea typeface="Times New Roman"/>
              </a:rPr>
              <a:t> masa </a:t>
            </a:r>
            <a:r>
              <a:rPr lang="en-US" dirty="0" err="1">
                <a:latin typeface="Tahoma"/>
                <a:ea typeface="Times New Roman"/>
              </a:rPr>
              <a:t>jabatannya</a:t>
            </a:r>
            <a:r>
              <a:rPr lang="en-US" dirty="0">
                <a:latin typeface="Tahoma"/>
                <a:ea typeface="Times New Roman"/>
              </a:rPr>
              <a:t> </a:t>
            </a:r>
            <a:r>
              <a:rPr lang="en-US" dirty="0" err="1">
                <a:latin typeface="Tahoma"/>
                <a:ea typeface="Times New Roman"/>
              </a:rPr>
              <a:t>oleh</a:t>
            </a:r>
            <a:r>
              <a:rPr lang="en-US" dirty="0">
                <a:latin typeface="Tahoma"/>
                <a:ea typeface="Times New Roman"/>
              </a:rPr>
              <a:t> </a:t>
            </a:r>
            <a:r>
              <a:rPr lang="en-US" dirty="0" err="1">
                <a:latin typeface="Tahoma"/>
                <a:ea typeface="Times New Roman"/>
              </a:rPr>
              <a:t>Majelis</a:t>
            </a:r>
            <a:r>
              <a:rPr lang="en-US" dirty="0">
                <a:latin typeface="Tahoma"/>
                <a:ea typeface="Times New Roman"/>
              </a:rPr>
              <a:t> </a:t>
            </a:r>
            <a:r>
              <a:rPr lang="en-US" dirty="0" err="1">
                <a:latin typeface="Tahoma"/>
                <a:ea typeface="Times New Roman"/>
              </a:rPr>
              <a:t>Permusyawaratan</a:t>
            </a:r>
            <a:r>
              <a:rPr lang="en-US" dirty="0">
                <a:latin typeface="Tahoma"/>
                <a:ea typeface="Times New Roman"/>
              </a:rPr>
              <a:t> Rakyat </a:t>
            </a:r>
            <a:r>
              <a:rPr lang="en-US" dirty="0" err="1">
                <a:latin typeface="Tahoma"/>
                <a:ea typeface="Times New Roman"/>
              </a:rPr>
              <a:t>atas</a:t>
            </a:r>
            <a:r>
              <a:rPr lang="en-US" dirty="0">
                <a:latin typeface="Tahoma"/>
                <a:ea typeface="Times New Roman"/>
              </a:rPr>
              <a:t> </a:t>
            </a:r>
            <a:r>
              <a:rPr lang="en-US" dirty="0" err="1">
                <a:latin typeface="Tahoma"/>
                <a:ea typeface="Times New Roman"/>
              </a:rPr>
              <a:t>usul</a:t>
            </a:r>
            <a:r>
              <a:rPr lang="en-US" dirty="0">
                <a:latin typeface="Tahoma"/>
                <a:ea typeface="Times New Roman"/>
              </a:rPr>
              <a:t> </a:t>
            </a:r>
            <a:r>
              <a:rPr lang="en-US" dirty="0" err="1">
                <a:latin typeface="Tahoma"/>
                <a:ea typeface="Times New Roman"/>
              </a:rPr>
              <a:t>Dewan</a:t>
            </a:r>
            <a:r>
              <a:rPr lang="en-US" dirty="0">
                <a:latin typeface="Tahoma"/>
                <a:ea typeface="Times New Roman"/>
              </a:rPr>
              <a:t> </a:t>
            </a:r>
            <a:r>
              <a:rPr lang="en-US" dirty="0" err="1">
                <a:latin typeface="Tahoma"/>
                <a:ea typeface="Times New Roman"/>
              </a:rPr>
              <a:t>Perwakilan</a:t>
            </a:r>
            <a:r>
              <a:rPr lang="en-US" dirty="0">
                <a:latin typeface="Tahoma"/>
                <a:ea typeface="Times New Roman"/>
              </a:rPr>
              <a:t> Rakyat, </a:t>
            </a:r>
            <a:r>
              <a:rPr lang="en-US" dirty="0" err="1">
                <a:latin typeface="Tahoma"/>
                <a:ea typeface="Times New Roman"/>
              </a:rPr>
              <a:t>baik</a:t>
            </a:r>
            <a:r>
              <a:rPr lang="en-US" dirty="0">
                <a:latin typeface="Tahoma"/>
                <a:ea typeface="Times New Roman"/>
              </a:rPr>
              <a:t> </a:t>
            </a:r>
            <a:r>
              <a:rPr lang="en-US" dirty="0" err="1">
                <a:latin typeface="Tahoma"/>
                <a:ea typeface="Times New Roman"/>
              </a:rPr>
              <a:t>apabila</a:t>
            </a:r>
            <a:r>
              <a:rPr lang="en-US" dirty="0">
                <a:latin typeface="Tahoma"/>
                <a:ea typeface="Times New Roman"/>
              </a:rPr>
              <a:t> </a:t>
            </a:r>
            <a:r>
              <a:rPr lang="en-US" dirty="0" err="1">
                <a:latin typeface="Tahoma"/>
                <a:ea typeface="Times New Roman"/>
              </a:rPr>
              <a:t>terbukti</a:t>
            </a:r>
            <a:r>
              <a:rPr lang="en-US" dirty="0">
                <a:latin typeface="Tahoma"/>
                <a:ea typeface="Times New Roman"/>
              </a:rPr>
              <a:t> </a:t>
            </a:r>
            <a:r>
              <a:rPr lang="en-US" dirty="0" err="1">
                <a:latin typeface="Tahoma"/>
                <a:ea typeface="Times New Roman"/>
              </a:rPr>
              <a:t>telah</a:t>
            </a:r>
            <a:r>
              <a:rPr lang="en-US" dirty="0">
                <a:latin typeface="Tahoma"/>
                <a:ea typeface="Times New Roman"/>
              </a:rPr>
              <a:t> </a:t>
            </a:r>
            <a:r>
              <a:rPr lang="en-US" dirty="0" err="1">
                <a:latin typeface="Tahoma"/>
                <a:ea typeface="Times New Roman"/>
              </a:rPr>
              <a:t>melakukan</a:t>
            </a:r>
            <a:r>
              <a:rPr lang="en-US" dirty="0">
                <a:latin typeface="Tahoma"/>
                <a:ea typeface="Times New Roman"/>
              </a:rPr>
              <a:t> </a:t>
            </a:r>
            <a:r>
              <a:rPr lang="en-US" b="1" dirty="0" err="1">
                <a:latin typeface="Tahoma"/>
                <a:ea typeface="Times New Roman"/>
              </a:rPr>
              <a:t>pelanggaran</a:t>
            </a:r>
            <a:r>
              <a:rPr lang="en-US" b="1" dirty="0">
                <a:latin typeface="Tahoma"/>
                <a:ea typeface="Times New Roman"/>
              </a:rPr>
              <a:t> </a:t>
            </a:r>
            <a:r>
              <a:rPr lang="en-US" b="1" dirty="0" err="1">
                <a:latin typeface="Tahoma"/>
                <a:ea typeface="Times New Roman"/>
              </a:rPr>
              <a:t>hukum</a:t>
            </a:r>
            <a:r>
              <a:rPr lang="en-US" b="1" dirty="0">
                <a:latin typeface="Tahoma"/>
                <a:ea typeface="Times New Roman"/>
              </a:rPr>
              <a:t> </a:t>
            </a:r>
            <a:r>
              <a:rPr lang="en-US" b="1" dirty="0" err="1">
                <a:latin typeface="Tahoma"/>
                <a:ea typeface="Times New Roman"/>
              </a:rPr>
              <a:t>berupa</a:t>
            </a:r>
            <a:r>
              <a:rPr lang="en-US" b="1" dirty="0">
                <a:latin typeface="Tahoma"/>
                <a:ea typeface="Times New Roman"/>
              </a:rPr>
              <a:t> </a:t>
            </a:r>
            <a:r>
              <a:rPr lang="en-US" b="1" dirty="0" err="1">
                <a:latin typeface="Tahoma"/>
                <a:ea typeface="Times New Roman"/>
              </a:rPr>
              <a:t>pengkhianatan</a:t>
            </a:r>
            <a:r>
              <a:rPr lang="en-US" b="1" dirty="0">
                <a:latin typeface="Tahoma"/>
                <a:ea typeface="Times New Roman"/>
              </a:rPr>
              <a:t> </a:t>
            </a:r>
            <a:r>
              <a:rPr lang="en-US" b="1" dirty="0" err="1">
                <a:latin typeface="Tahoma"/>
                <a:ea typeface="Times New Roman"/>
              </a:rPr>
              <a:t>terhadap</a:t>
            </a:r>
            <a:r>
              <a:rPr lang="en-US" b="1" dirty="0">
                <a:latin typeface="Tahoma"/>
                <a:ea typeface="Times New Roman"/>
              </a:rPr>
              <a:t> </a:t>
            </a:r>
            <a:r>
              <a:rPr lang="en-US" b="1" dirty="0" err="1">
                <a:latin typeface="Tahoma"/>
                <a:ea typeface="Times New Roman"/>
              </a:rPr>
              <a:t>negara</a:t>
            </a:r>
            <a:r>
              <a:rPr lang="en-US" dirty="0">
                <a:latin typeface="Tahoma"/>
                <a:ea typeface="Times New Roman"/>
              </a:rPr>
              <a:t>, </a:t>
            </a:r>
            <a:r>
              <a:rPr lang="en-US" b="1" dirty="0" err="1">
                <a:latin typeface="Tahoma"/>
                <a:ea typeface="Times New Roman"/>
              </a:rPr>
              <a:t>korupsi</a:t>
            </a:r>
            <a:r>
              <a:rPr lang="en-US" dirty="0">
                <a:latin typeface="Tahoma"/>
                <a:ea typeface="Times New Roman"/>
              </a:rPr>
              <a:t>, </a:t>
            </a:r>
            <a:r>
              <a:rPr lang="en-US" b="1" dirty="0" err="1">
                <a:latin typeface="Tahoma"/>
                <a:ea typeface="Times New Roman"/>
              </a:rPr>
              <a:t>penyuapan</a:t>
            </a:r>
            <a:r>
              <a:rPr lang="en-US" dirty="0">
                <a:latin typeface="Tahoma"/>
                <a:ea typeface="Times New Roman"/>
              </a:rPr>
              <a:t>, </a:t>
            </a:r>
            <a:r>
              <a:rPr lang="en-US" b="1" dirty="0" err="1">
                <a:latin typeface="Tahoma"/>
                <a:ea typeface="Times New Roman"/>
              </a:rPr>
              <a:t>tindak</a:t>
            </a:r>
            <a:r>
              <a:rPr lang="en-US" b="1" dirty="0">
                <a:latin typeface="Tahoma"/>
                <a:ea typeface="Times New Roman"/>
              </a:rPr>
              <a:t> </a:t>
            </a:r>
            <a:r>
              <a:rPr lang="en-US" b="1" dirty="0" err="1">
                <a:latin typeface="Tahoma"/>
                <a:ea typeface="Times New Roman"/>
              </a:rPr>
              <a:t>pidana</a:t>
            </a:r>
            <a:r>
              <a:rPr lang="en-US" b="1" dirty="0">
                <a:latin typeface="Tahoma"/>
                <a:ea typeface="Times New Roman"/>
              </a:rPr>
              <a:t> </a:t>
            </a:r>
            <a:r>
              <a:rPr lang="en-US" b="1" dirty="0" err="1">
                <a:latin typeface="Tahoma"/>
                <a:ea typeface="Times New Roman"/>
              </a:rPr>
              <a:t>berat</a:t>
            </a:r>
            <a:r>
              <a:rPr lang="en-US" b="1" dirty="0">
                <a:latin typeface="Tahoma"/>
                <a:ea typeface="Times New Roman"/>
              </a:rPr>
              <a:t> </a:t>
            </a:r>
            <a:r>
              <a:rPr lang="en-US" b="1" dirty="0" err="1">
                <a:latin typeface="Tahoma"/>
                <a:ea typeface="Times New Roman"/>
              </a:rPr>
              <a:t>lainnya</a:t>
            </a:r>
            <a:r>
              <a:rPr lang="en-US" dirty="0">
                <a:latin typeface="Tahoma"/>
                <a:ea typeface="Times New Roman"/>
              </a:rPr>
              <a:t>, </a:t>
            </a:r>
            <a:r>
              <a:rPr lang="en-US" dirty="0" err="1">
                <a:latin typeface="Tahoma"/>
                <a:ea typeface="Times New Roman"/>
              </a:rPr>
              <a:t>atau</a:t>
            </a:r>
            <a:r>
              <a:rPr lang="en-US" dirty="0">
                <a:latin typeface="Tahoma"/>
                <a:ea typeface="Times New Roman"/>
              </a:rPr>
              <a:t> </a:t>
            </a:r>
            <a:r>
              <a:rPr lang="en-US" b="1" dirty="0" err="1">
                <a:latin typeface="Tahoma"/>
                <a:ea typeface="Times New Roman"/>
              </a:rPr>
              <a:t>perbuatan</a:t>
            </a:r>
            <a:r>
              <a:rPr lang="en-US" b="1" dirty="0">
                <a:latin typeface="Tahoma"/>
                <a:ea typeface="Times New Roman"/>
              </a:rPr>
              <a:t> </a:t>
            </a:r>
            <a:r>
              <a:rPr lang="en-US" b="1" dirty="0" err="1">
                <a:latin typeface="Tahoma"/>
                <a:ea typeface="Times New Roman"/>
              </a:rPr>
              <a:t>tercela</a:t>
            </a:r>
            <a:r>
              <a:rPr lang="en-US" b="1" dirty="0">
                <a:latin typeface="Tahoma"/>
                <a:ea typeface="Times New Roman"/>
              </a:rPr>
              <a:t> </a:t>
            </a:r>
            <a:r>
              <a:rPr lang="en-US" dirty="0" err="1">
                <a:latin typeface="Tahoma"/>
                <a:ea typeface="Times New Roman"/>
              </a:rPr>
              <a:t>maupun</a:t>
            </a:r>
            <a:r>
              <a:rPr lang="en-US" dirty="0">
                <a:latin typeface="Tahoma"/>
                <a:ea typeface="Times New Roman"/>
              </a:rPr>
              <a:t> </a:t>
            </a:r>
            <a:r>
              <a:rPr lang="en-US" dirty="0" err="1">
                <a:latin typeface="Tahoma"/>
                <a:ea typeface="Times New Roman"/>
              </a:rPr>
              <a:t>apabila</a:t>
            </a:r>
            <a:r>
              <a:rPr lang="en-US" dirty="0">
                <a:latin typeface="Tahoma"/>
                <a:ea typeface="Times New Roman"/>
              </a:rPr>
              <a:t> </a:t>
            </a:r>
            <a:r>
              <a:rPr lang="en-US" b="1" dirty="0" err="1">
                <a:latin typeface="Tahoma"/>
                <a:ea typeface="Times New Roman"/>
              </a:rPr>
              <a:t>terbukti</a:t>
            </a:r>
            <a:r>
              <a:rPr lang="en-US" b="1" dirty="0">
                <a:latin typeface="Tahoma"/>
                <a:ea typeface="Times New Roman"/>
              </a:rPr>
              <a:t> </a:t>
            </a:r>
            <a:r>
              <a:rPr lang="en-US" b="1" dirty="0" err="1">
                <a:latin typeface="Tahoma"/>
                <a:ea typeface="Times New Roman"/>
              </a:rPr>
              <a:t>tidak</a:t>
            </a:r>
            <a:r>
              <a:rPr lang="en-US" b="1" dirty="0">
                <a:latin typeface="Tahoma"/>
                <a:ea typeface="Times New Roman"/>
              </a:rPr>
              <a:t> </a:t>
            </a:r>
            <a:r>
              <a:rPr lang="en-US" b="1" dirty="0" err="1">
                <a:latin typeface="Tahoma"/>
                <a:ea typeface="Times New Roman"/>
              </a:rPr>
              <a:t>lagi</a:t>
            </a:r>
            <a:r>
              <a:rPr lang="en-US" b="1" dirty="0">
                <a:latin typeface="Tahoma"/>
                <a:ea typeface="Times New Roman"/>
              </a:rPr>
              <a:t> </a:t>
            </a:r>
            <a:r>
              <a:rPr lang="en-US" b="1" dirty="0" err="1">
                <a:latin typeface="Tahoma"/>
                <a:ea typeface="Times New Roman"/>
              </a:rPr>
              <a:t>memenuhi</a:t>
            </a:r>
            <a:r>
              <a:rPr lang="en-US" b="1" dirty="0">
                <a:latin typeface="Tahoma"/>
                <a:ea typeface="Times New Roman"/>
              </a:rPr>
              <a:t> </a:t>
            </a:r>
            <a:r>
              <a:rPr lang="en-US" b="1" dirty="0" err="1">
                <a:latin typeface="Tahoma"/>
                <a:ea typeface="Times New Roman"/>
              </a:rPr>
              <a:t>syarat</a:t>
            </a:r>
            <a:r>
              <a:rPr lang="en-US" b="1" dirty="0">
                <a:latin typeface="Tahoma"/>
                <a:ea typeface="Times New Roman"/>
              </a:rPr>
              <a:t> </a:t>
            </a:r>
            <a:r>
              <a:rPr lang="en-US" b="1" dirty="0" err="1">
                <a:latin typeface="Tahoma"/>
                <a:ea typeface="Times New Roman"/>
              </a:rPr>
              <a:t>sebagai</a:t>
            </a:r>
            <a:r>
              <a:rPr lang="en-US" b="1" dirty="0">
                <a:latin typeface="Tahoma"/>
                <a:ea typeface="Times New Roman"/>
              </a:rPr>
              <a:t> </a:t>
            </a:r>
            <a:r>
              <a:rPr lang="en-US" b="1" dirty="0" err="1">
                <a:latin typeface="Tahoma"/>
                <a:ea typeface="Times New Roman"/>
              </a:rPr>
              <a:t>Presiden</a:t>
            </a:r>
            <a:r>
              <a:rPr lang="en-US" b="1" dirty="0">
                <a:latin typeface="Tahoma"/>
                <a:ea typeface="Times New Roman"/>
              </a:rPr>
              <a:t> </a:t>
            </a:r>
            <a:r>
              <a:rPr lang="en-US" b="1" dirty="0" err="1">
                <a:latin typeface="Tahoma"/>
                <a:ea typeface="Times New Roman"/>
              </a:rPr>
              <a:t>dan</a:t>
            </a:r>
            <a:r>
              <a:rPr lang="en-US" b="1" dirty="0">
                <a:latin typeface="Tahoma"/>
                <a:ea typeface="Times New Roman"/>
              </a:rPr>
              <a:t>/</a:t>
            </a:r>
            <a:r>
              <a:rPr lang="en-US" b="1" dirty="0" err="1">
                <a:latin typeface="Tahoma"/>
                <a:ea typeface="Times New Roman"/>
              </a:rPr>
              <a:t>atau</a:t>
            </a:r>
            <a:r>
              <a:rPr lang="en-US" b="1" dirty="0">
                <a:latin typeface="Tahoma"/>
                <a:ea typeface="Times New Roman"/>
              </a:rPr>
              <a:t> </a:t>
            </a:r>
            <a:r>
              <a:rPr lang="en-US" b="1" dirty="0" err="1">
                <a:latin typeface="Tahoma"/>
                <a:ea typeface="Times New Roman"/>
              </a:rPr>
              <a:t>Wakil</a:t>
            </a:r>
            <a:r>
              <a:rPr lang="en-US" b="1" dirty="0">
                <a:latin typeface="Tahoma"/>
                <a:ea typeface="Times New Roman"/>
              </a:rPr>
              <a:t> </a:t>
            </a:r>
            <a:r>
              <a:rPr lang="en-US" b="1" dirty="0" err="1">
                <a:latin typeface="Tahoma"/>
                <a:ea typeface="Times New Roman"/>
              </a:rPr>
              <a:t>Presiden</a:t>
            </a:r>
            <a:r>
              <a:rPr lang="en-US" b="1" dirty="0">
                <a:latin typeface="Tahoma"/>
                <a:ea typeface="Times New Roman"/>
              </a:rPr>
              <a:t>. 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-51050" y="4705350"/>
            <a:ext cx="432050" cy="43805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fld id="{00000000-1234-1234-1234-123412341234}" type="slidenum">
              <a:rPr lang="en" sz="2000" smtClean="0">
                <a:solidFill>
                  <a:srgbClr val="000000"/>
                </a:solidFill>
              </a:rPr>
              <a:pPr/>
              <a:t>20</a:t>
            </a:fld>
            <a:endParaRPr lang="en" sz="2000" dirty="0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0999" y="4924424"/>
            <a:ext cx="8769927" cy="21907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r"/>
            <a:r>
              <a:rPr lang="en-US" sz="1400" dirty="0"/>
              <a:t>GEDE MARHAENDRA WIJA ATMAJA</a:t>
            </a:r>
          </a:p>
        </p:txBody>
      </p:sp>
    </p:spTree>
    <p:extLst>
      <p:ext uri="{BB962C8B-B14F-4D97-AF65-F5344CB8AC3E}">
        <p14:creationId xmlns:p14="http://schemas.microsoft.com/office/powerpoint/2010/main" val="2215278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4"/>
          <p:cNvSpPr txBox="1">
            <a:spLocks noGrp="1"/>
          </p:cNvSpPr>
          <p:nvPr>
            <p:ph type="title"/>
          </p:nvPr>
        </p:nvSpPr>
        <p:spPr>
          <a:xfrm>
            <a:off x="228600" y="-6423"/>
            <a:ext cx="8915400" cy="440825"/>
          </a:xfrm>
          <a:prstGeom prst="rect">
            <a:avLst/>
          </a:prstGeom>
          <a:solidFill>
            <a:srgbClr val="C00000"/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PERTIMBANGAN PEMBENTUKAN UU PERUBAHAN</a:t>
            </a:r>
            <a:endParaRPr sz="2400" dirty="0"/>
          </a:p>
        </p:txBody>
      </p:sp>
      <p:grpSp>
        <p:nvGrpSpPr>
          <p:cNvPr id="123" name="Google Shape;123;p14"/>
          <p:cNvGrpSpPr/>
          <p:nvPr/>
        </p:nvGrpSpPr>
        <p:grpSpPr>
          <a:xfrm>
            <a:off x="8320151" y="166221"/>
            <a:ext cx="366458" cy="366437"/>
            <a:chOff x="1923675" y="1633650"/>
            <a:chExt cx="436000" cy="435975"/>
          </a:xfrm>
        </p:grpSpPr>
        <p:sp>
          <p:nvSpPr>
            <p:cNvPr id="124" name="Google Shape;124;p14"/>
            <p:cNvSpPr/>
            <p:nvPr/>
          </p:nvSpPr>
          <p:spPr>
            <a:xfrm>
              <a:off x="2209250" y="1633650"/>
              <a:ext cx="150425" cy="150425"/>
            </a:xfrm>
            <a:custGeom>
              <a:avLst/>
              <a:gdLst/>
              <a:ahLst/>
              <a:cxnLst/>
              <a:rect l="l" t="t" r="r" b="b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14"/>
            <p:cNvSpPr/>
            <p:nvPr/>
          </p:nvSpPr>
          <p:spPr>
            <a:xfrm>
              <a:off x="2019900" y="1757250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14"/>
            <p:cNvSpPr/>
            <p:nvPr/>
          </p:nvSpPr>
          <p:spPr>
            <a:xfrm>
              <a:off x="1923675" y="1681150"/>
              <a:ext cx="388500" cy="388475"/>
            </a:xfrm>
            <a:custGeom>
              <a:avLst/>
              <a:gdLst/>
              <a:ahLst/>
              <a:cxnLst/>
              <a:rect l="l" t="t" r="r" b="b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14"/>
            <p:cNvSpPr/>
            <p:nvPr/>
          </p:nvSpPr>
          <p:spPr>
            <a:xfrm>
              <a:off x="1974225" y="1711575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4"/>
            <p:cNvSpPr/>
            <p:nvPr/>
          </p:nvSpPr>
          <p:spPr>
            <a:xfrm>
              <a:off x="1934650" y="2014200"/>
              <a:ext cx="44475" cy="44475"/>
            </a:xfrm>
            <a:custGeom>
              <a:avLst/>
              <a:gdLst/>
              <a:ahLst/>
              <a:cxnLst/>
              <a:rect l="l" t="t" r="r" b="b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4"/>
            <p:cNvSpPr/>
            <p:nvPr/>
          </p:nvSpPr>
          <p:spPr>
            <a:xfrm>
              <a:off x="1944375" y="1947225"/>
              <a:ext cx="101725" cy="101700"/>
            </a:xfrm>
            <a:custGeom>
              <a:avLst/>
              <a:gdLst/>
              <a:ahLst/>
              <a:cxnLst/>
              <a:rect l="l" t="t" r="r" b="b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0" name="Google Shape;130;p14"/>
          <p:cNvSpPr txBox="1"/>
          <p:nvPr/>
        </p:nvSpPr>
        <p:spPr>
          <a:xfrm>
            <a:off x="228600" y="971550"/>
            <a:ext cx="8686800" cy="381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ketentuan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Komisi</a:t>
            </a:r>
            <a:r>
              <a:rPr lang="en-US" sz="2400" dirty="0"/>
              <a:t> </a:t>
            </a:r>
            <a:r>
              <a:rPr lang="en-US" sz="2400" dirty="0" err="1"/>
              <a:t>Pemberantasan</a:t>
            </a:r>
            <a:r>
              <a:rPr lang="en-US" sz="2400" dirty="0"/>
              <a:t> </a:t>
            </a:r>
            <a:r>
              <a:rPr lang="en-US" sz="2400" dirty="0" err="1"/>
              <a:t>Tindak</a:t>
            </a:r>
            <a:r>
              <a:rPr lang="en-US" sz="2400" dirty="0"/>
              <a:t> </a:t>
            </a:r>
            <a:r>
              <a:rPr lang="en-US" sz="2400" dirty="0" err="1"/>
              <a:t>Pidana</a:t>
            </a:r>
            <a:r>
              <a:rPr lang="en-US" sz="2400" dirty="0"/>
              <a:t> </a:t>
            </a:r>
            <a:r>
              <a:rPr lang="en-US" sz="2400" dirty="0" err="1"/>
              <a:t>Korupsi</a:t>
            </a:r>
            <a:r>
              <a:rPr lang="en-US" sz="2400" dirty="0"/>
              <a:t> </a:t>
            </a:r>
            <a:r>
              <a:rPr lang="en-US" sz="2400" dirty="0" err="1"/>
              <a:t>sebagaimana</a:t>
            </a:r>
            <a:r>
              <a:rPr lang="en-US" sz="2400" dirty="0"/>
              <a:t> </a:t>
            </a:r>
            <a:r>
              <a:rPr lang="en-US" sz="2400" dirty="0" err="1"/>
              <a:t>diatur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UU </a:t>
            </a:r>
            <a:r>
              <a:rPr lang="en-US" sz="2400" dirty="0" err="1"/>
              <a:t>Nomor</a:t>
            </a:r>
            <a:r>
              <a:rPr lang="en-US" sz="2400" dirty="0"/>
              <a:t> 30 </a:t>
            </a:r>
            <a:r>
              <a:rPr lang="en-US" sz="2400" dirty="0" err="1"/>
              <a:t>Tahun</a:t>
            </a:r>
            <a:r>
              <a:rPr lang="en-US" sz="2400" dirty="0"/>
              <a:t> 2002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Komisi</a:t>
            </a:r>
            <a:r>
              <a:rPr lang="en-US" sz="2400" dirty="0"/>
              <a:t> </a:t>
            </a:r>
            <a:r>
              <a:rPr lang="en-US" sz="2400" dirty="0" err="1"/>
              <a:t>Pemberantasan</a:t>
            </a:r>
            <a:r>
              <a:rPr lang="en-US" sz="2400" dirty="0"/>
              <a:t> </a:t>
            </a:r>
            <a:r>
              <a:rPr lang="en-US" sz="2400" dirty="0" err="1"/>
              <a:t>Tindak</a:t>
            </a:r>
            <a:r>
              <a:rPr lang="en-US" sz="2400" dirty="0"/>
              <a:t> </a:t>
            </a:r>
            <a:r>
              <a:rPr lang="en-US" sz="2400" dirty="0" err="1"/>
              <a:t>Pidana</a:t>
            </a:r>
            <a:r>
              <a:rPr lang="en-US" sz="2400" dirty="0"/>
              <a:t> </a:t>
            </a:r>
            <a:r>
              <a:rPr lang="en-US" sz="2400" dirty="0" err="1"/>
              <a:t>Korupsi</a:t>
            </a:r>
            <a:r>
              <a:rPr lang="en-US" sz="2400" dirty="0"/>
              <a:t> </a:t>
            </a:r>
            <a:r>
              <a:rPr lang="en-US" sz="2400" dirty="0" err="1"/>
              <a:t>sebagaimana</a:t>
            </a:r>
            <a:r>
              <a:rPr lang="en-US" sz="2400" dirty="0"/>
              <a:t>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diubah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UU </a:t>
            </a:r>
            <a:r>
              <a:rPr lang="en-US" sz="2400" dirty="0" err="1"/>
              <a:t>Nomor</a:t>
            </a:r>
            <a:r>
              <a:rPr lang="en-US" sz="2400" dirty="0"/>
              <a:t> 10 </a:t>
            </a:r>
            <a:r>
              <a:rPr lang="en-US" sz="2400" dirty="0" err="1"/>
              <a:t>Tahun</a:t>
            </a:r>
            <a:r>
              <a:rPr lang="en-US" sz="2400" dirty="0"/>
              <a:t> 2015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Penetapan</a:t>
            </a:r>
            <a:r>
              <a:rPr lang="en-US" sz="2400" dirty="0"/>
              <a:t> PERPU </a:t>
            </a:r>
            <a:r>
              <a:rPr lang="en-US" sz="2400" dirty="0" err="1"/>
              <a:t>Nomor</a:t>
            </a:r>
            <a:r>
              <a:rPr lang="en-US" sz="2400" dirty="0"/>
              <a:t> 1 </a:t>
            </a:r>
            <a:r>
              <a:rPr lang="en-US" sz="2400" dirty="0" err="1"/>
              <a:t>Tahun</a:t>
            </a:r>
            <a:r>
              <a:rPr lang="en-US" sz="2400" dirty="0"/>
              <a:t> 2015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UU </a:t>
            </a:r>
            <a:r>
              <a:rPr lang="en-US" sz="2400" dirty="0" err="1"/>
              <a:t>Nomor</a:t>
            </a:r>
            <a:r>
              <a:rPr lang="en-US" sz="2400" dirty="0"/>
              <a:t> 30 </a:t>
            </a:r>
            <a:r>
              <a:rPr lang="en-US" sz="2400" dirty="0" err="1"/>
              <a:t>Tahun</a:t>
            </a:r>
            <a:r>
              <a:rPr lang="en-US" sz="2400" dirty="0"/>
              <a:t> 2002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Komisi</a:t>
            </a:r>
            <a:r>
              <a:rPr lang="en-US" sz="2400" dirty="0"/>
              <a:t> </a:t>
            </a:r>
            <a:r>
              <a:rPr lang="en-US" sz="2400" dirty="0" err="1"/>
              <a:t>Pemberantasan</a:t>
            </a:r>
            <a:r>
              <a:rPr lang="en-US" sz="2400" dirty="0"/>
              <a:t> </a:t>
            </a:r>
            <a:r>
              <a:rPr lang="en-US" sz="2400" dirty="0" err="1"/>
              <a:t>Tindak</a:t>
            </a:r>
            <a:r>
              <a:rPr lang="en-US" sz="2400" dirty="0"/>
              <a:t> </a:t>
            </a:r>
            <a:r>
              <a:rPr lang="en-US" sz="2400" dirty="0" err="1"/>
              <a:t>Pidana</a:t>
            </a:r>
            <a:r>
              <a:rPr lang="en-US" sz="2400" dirty="0"/>
              <a:t> </a:t>
            </a:r>
            <a:r>
              <a:rPr lang="en-US" sz="2400" dirty="0" err="1"/>
              <a:t>Korupsi</a:t>
            </a:r>
            <a:r>
              <a:rPr lang="en-US" sz="2400" dirty="0"/>
              <a:t>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lagi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kehidupan</a:t>
            </a:r>
            <a:r>
              <a:rPr lang="en-US" sz="2400" dirty="0"/>
              <a:t> </a:t>
            </a:r>
            <a:r>
              <a:rPr lang="en-US" sz="2400" dirty="0" err="1"/>
              <a:t>ketatanegaraan</a:t>
            </a:r>
            <a:r>
              <a:rPr lang="en-US" sz="2400" dirty="0"/>
              <a:t>, </a:t>
            </a:r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Undang-Undang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diubah</a:t>
            </a:r>
            <a:r>
              <a:rPr lang="en-US" sz="2400" dirty="0"/>
              <a:t>;</a:t>
            </a:r>
            <a:endParaRPr sz="2400" b="1" dirty="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131" name="Google Shape;131;p14"/>
          <p:cNvSpPr txBox="1"/>
          <p:nvPr/>
        </p:nvSpPr>
        <p:spPr>
          <a:xfrm>
            <a:off x="7086599" y="472520"/>
            <a:ext cx="1600009" cy="4309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200" b="1" dirty="0">
              <a:solidFill>
                <a:srgbClr val="114454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133" name="Google Shape;133;p14"/>
          <p:cNvSpPr txBox="1">
            <a:spLocks noGrp="1"/>
          </p:cNvSpPr>
          <p:nvPr>
            <p:ph type="sldNum" idx="12"/>
          </p:nvPr>
        </p:nvSpPr>
        <p:spPr>
          <a:xfrm>
            <a:off x="-51050" y="4781550"/>
            <a:ext cx="660650" cy="36185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2000" b="1" smtClean="0">
                <a:solidFill>
                  <a:schemeClr val="tx1"/>
                </a:solidFill>
              </a:rPr>
              <a:t>3</a:t>
            </a:fld>
            <a:endParaRPr sz="2000" b="1" dirty="0">
              <a:solidFill>
                <a:schemeClr val="tx1"/>
              </a:solidFill>
            </a:endParaRPr>
          </a:p>
        </p:txBody>
      </p:sp>
      <p:sp>
        <p:nvSpPr>
          <p:cNvPr id="14" name="Google Shape;673;p18"/>
          <p:cNvSpPr txBox="1">
            <a:spLocks/>
          </p:cNvSpPr>
          <p:nvPr/>
        </p:nvSpPr>
        <p:spPr>
          <a:xfrm>
            <a:off x="609601" y="4781550"/>
            <a:ext cx="8509660" cy="3619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en-US" sz="1400" b="1" dirty="0">
                <a:solidFill>
                  <a:schemeClr val="bg1"/>
                </a:solidFill>
                <a:latin typeface="Maiandra GD" panose="020E0502030308020204" pitchFamily="34" charset="0"/>
              </a:rPr>
              <a:t>GEDE MARHAENDRA WIJA ATMAJA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4"/>
          <p:cNvSpPr txBox="1">
            <a:spLocks noGrp="1"/>
          </p:cNvSpPr>
          <p:nvPr>
            <p:ph type="title"/>
          </p:nvPr>
        </p:nvSpPr>
        <p:spPr>
          <a:xfrm>
            <a:off x="228600" y="0"/>
            <a:ext cx="8915399" cy="476585"/>
          </a:xfrm>
          <a:prstGeom prst="rect">
            <a:avLst/>
          </a:prstGeom>
          <a:solidFill>
            <a:srgbClr val="C00000"/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latin typeface="Segoe UI Semibold" panose="020B0702040204020203" pitchFamily="34" charset="0"/>
              </a:rPr>
              <a:t>INISIATIF DPR</a:t>
            </a:r>
            <a:endParaRPr sz="3200" dirty="0">
              <a:latin typeface="Segoe UI Semibold" panose="020B0702040204020203" pitchFamily="34" charset="0"/>
            </a:endParaRPr>
          </a:p>
        </p:txBody>
      </p:sp>
      <p:grpSp>
        <p:nvGrpSpPr>
          <p:cNvPr id="123" name="Google Shape;123;p14"/>
          <p:cNvGrpSpPr/>
          <p:nvPr/>
        </p:nvGrpSpPr>
        <p:grpSpPr>
          <a:xfrm>
            <a:off x="8320151" y="166221"/>
            <a:ext cx="366458" cy="366437"/>
            <a:chOff x="1923675" y="1633650"/>
            <a:chExt cx="436000" cy="435975"/>
          </a:xfrm>
        </p:grpSpPr>
        <p:sp>
          <p:nvSpPr>
            <p:cNvPr id="124" name="Google Shape;124;p14"/>
            <p:cNvSpPr/>
            <p:nvPr/>
          </p:nvSpPr>
          <p:spPr>
            <a:xfrm>
              <a:off x="2209250" y="1633650"/>
              <a:ext cx="150425" cy="150425"/>
            </a:xfrm>
            <a:custGeom>
              <a:avLst/>
              <a:gdLst/>
              <a:ahLst/>
              <a:cxnLst/>
              <a:rect l="l" t="t" r="r" b="b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5" name="Google Shape;125;p14"/>
            <p:cNvSpPr/>
            <p:nvPr/>
          </p:nvSpPr>
          <p:spPr>
            <a:xfrm>
              <a:off x="2019900" y="1757250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6" name="Google Shape;126;p14"/>
            <p:cNvSpPr/>
            <p:nvPr/>
          </p:nvSpPr>
          <p:spPr>
            <a:xfrm>
              <a:off x="1923675" y="1681150"/>
              <a:ext cx="388500" cy="388475"/>
            </a:xfrm>
            <a:custGeom>
              <a:avLst/>
              <a:gdLst/>
              <a:ahLst/>
              <a:cxnLst/>
              <a:rect l="l" t="t" r="r" b="b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7" name="Google Shape;127;p14"/>
            <p:cNvSpPr/>
            <p:nvPr/>
          </p:nvSpPr>
          <p:spPr>
            <a:xfrm>
              <a:off x="1974225" y="1711575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8" name="Google Shape;128;p14"/>
            <p:cNvSpPr/>
            <p:nvPr/>
          </p:nvSpPr>
          <p:spPr>
            <a:xfrm>
              <a:off x="1934650" y="2014200"/>
              <a:ext cx="44475" cy="44475"/>
            </a:xfrm>
            <a:custGeom>
              <a:avLst/>
              <a:gdLst/>
              <a:ahLst/>
              <a:cxnLst/>
              <a:rect l="l" t="t" r="r" b="b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9" name="Google Shape;129;p14"/>
            <p:cNvSpPr/>
            <p:nvPr/>
          </p:nvSpPr>
          <p:spPr>
            <a:xfrm>
              <a:off x="1944375" y="1947225"/>
              <a:ext cx="101725" cy="101700"/>
            </a:xfrm>
            <a:custGeom>
              <a:avLst/>
              <a:gdLst/>
              <a:ahLst/>
              <a:cxnLst/>
              <a:rect l="l" t="t" r="r" b="b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130" name="Google Shape;130;p14"/>
          <p:cNvSpPr txBox="1"/>
          <p:nvPr/>
        </p:nvSpPr>
        <p:spPr>
          <a:xfrm>
            <a:off x="228600" y="1428750"/>
            <a:ext cx="4343400" cy="2438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dirty="0" err="1"/>
              <a:t>Mengingat</a:t>
            </a:r>
            <a:r>
              <a:rPr lang="en-US" sz="2800" dirty="0"/>
              <a:t>:</a:t>
            </a:r>
          </a:p>
          <a:p>
            <a:pPr marL="403225" indent="-403225"/>
            <a:r>
              <a:rPr lang="en-US" sz="2800" dirty="0"/>
              <a:t>1. </a:t>
            </a:r>
            <a:r>
              <a:rPr lang="en-US" sz="2800" dirty="0" err="1"/>
              <a:t>Pasal</a:t>
            </a:r>
            <a:r>
              <a:rPr lang="en-US" sz="2800" dirty="0"/>
              <a:t> 20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Pasal</a:t>
            </a:r>
            <a:r>
              <a:rPr lang="en-US" sz="2800" dirty="0"/>
              <a:t> 21 </a:t>
            </a:r>
            <a:r>
              <a:rPr lang="en-US" sz="2800" dirty="0" err="1"/>
              <a:t>Undang-Undang</a:t>
            </a:r>
            <a:r>
              <a:rPr lang="en-US" sz="2800" dirty="0"/>
              <a:t> </a:t>
            </a:r>
            <a:r>
              <a:rPr lang="en-US" sz="2800" dirty="0" err="1"/>
              <a:t>Dasar</a:t>
            </a:r>
            <a:r>
              <a:rPr lang="en-US" sz="2800" dirty="0"/>
              <a:t> Negara </a:t>
            </a:r>
            <a:r>
              <a:rPr lang="en-US" sz="2800" dirty="0" err="1"/>
              <a:t>Republik</a:t>
            </a:r>
            <a:r>
              <a:rPr lang="en-US" sz="2800" dirty="0"/>
              <a:t> Indonesia </a:t>
            </a:r>
            <a:r>
              <a:rPr lang="en-US" sz="2800" dirty="0" err="1"/>
              <a:t>Tahun</a:t>
            </a:r>
            <a:r>
              <a:rPr lang="en-US" sz="2800" dirty="0"/>
              <a:t> 1945;</a:t>
            </a:r>
          </a:p>
        </p:txBody>
      </p:sp>
      <p:sp>
        <p:nvSpPr>
          <p:cNvPr id="131" name="Google Shape;131;p14"/>
          <p:cNvSpPr txBox="1"/>
          <p:nvPr/>
        </p:nvSpPr>
        <p:spPr>
          <a:xfrm>
            <a:off x="4724400" y="472520"/>
            <a:ext cx="4419600" cy="33946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dirty="0">
                <a:latin typeface="Nyala" panose="02000504070300020003" pitchFamily="2" charset="0"/>
                <a:ea typeface="Times New Roman"/>
              </a:rPr>
              <a:t>UU 12/2011, </a:t>
            </a:r>
            <a:r>
              <a:rPr lang="en-US" sz="2800" dirty="0" err="1">
                <a:latin typeface="Nyala" panose="02000504070300020003" pitchFamily="2" charset="0"/>
                <a:ea typeface="Times New Roman"/>
              </a:rPr>
              <a:t>Lmpiran</a:t>
            </a:r>
            <a:r>
              <a:rPr lang="en-US" sz="2800" dirty="0">
                <a:latin typeface="Nyala" panose="02000504070300020003" pitchFamily="2" charset="0"/>
                <a:ea typeface="Times New Roman"/>
              </a:rPr>
              <a:t> II, </a:t>
            </a:r>
            <a:r>
              <a:rPr lang="en-US" sz="2800" dirty="0" err="1">
                <a:latin typeface="Nyala" panose="02000504070300020003" pitchFamily="2" charset="0"/>
                <a:ea typeface="Times New Roman"/>
              </a:rPr>
              <a:t>angka</a:t>
            </a:r>
            <a:r>
              <a:rPr lang="en-US" sz="2800" dirty="0">
                <a:latin typeface="Nyala" panose="02000504070300020003" pitchFamily="2" charset="0"/>
                <a:ea typeface="Times New Roman"/>
              </a:rPr>
              <a:t> 29: </a:t>
            </a:r>
            <a:r>
              <a:rPr lang="en-US" sz="2800" dirty="0" err="1">
                <a:latin typeface="Nyala" panose="02000504070300020003" pitchFamily="2" charset="0"/>
                <a:ea typeface="Times New Roman"/>
              </a:rPr>
              <a:t>Dasar</a:t>
            </a:r>
            <a:r>
              <a:rPr lang="en-US" sz="2800" dirty="0">
                <a:latin typeface="Nyala" panose="02000504070300020003" pitchFamily="2" charset="0"/>
                <a:ea typeface="Times New Roman"/>
              </a:rPr>
              <a:t> </a:t>
            </a:r>
            <a:r>
              <a:rPr lang="en-US" sz="2800" dirty="0" err="1">
                <a:latin typeface="Nyala" panose="02000504070300020003" pitchFamily="2" charset="0"/>
                <a:ea typeface="Times New Roman"/>
              </a:rPr>
              <a:t>hukum</a:t>
            </a:r>
            <a:r>
              <a:rPr lang="en-US" sz="2800" dirty="0">
                <a:latin typeface="Nyala" panose="02000504070300020003" pitchFamily="2" charset="0"/>
                <a:ea typeface="Times New Roman"/>
              </a:rPr>
              <a:t> </a:t>
            </a:r>
            <a:r>
              <a:rPr lang="en-US" sz="2800" dirty="0" err="1">
                <a:latin typeface="Nyala" panose="02000504070300020003" pitchFamily="2" charset="0"/>
                <a:ea typeface="Times New Roman"/>
              </a:rPr>
              <a:t>pembentukan</a:t>
            </a:r>
            <a:r>
              <a:rPr lang="en-US" sz="2800" dirty="0">
                <a:latin typeface="Nyala" panose="02000504070300020003" pitchFamily="2" charset="0"/>
                <a:ea typeface="Times New Roman"/>
              </a:rPr>
              <a:t> </a:t>
            </a:r>
            <a:r>
              <a:rPr lang="en-US" sz="2800" dirty="0" err="1">
                <a:latin typeface="Nyala" panose="02000504070300020003" pitchFamily="2" charset="0"/>
                <a:ea typeface="Times New Roman"/>
              </a:rPr>
              <a:t>Undang-Undang</a:t>
            </a:r>
            <a:r>
              <a:rPr lang="en-US" sz="2800" dirty="0">
                <a:latin typeface="Nyala" panose="02000504070300020003" pitchFamily="2" charset="0"/>
                <a:ea typeface="Times New Roman"/>
              </a:rPr>
              <a:t> yang </a:t>
            </a:r>
            <a:r>
              <a:rPr lang="en-US" sz="2800" dirty="0" err="1">
                <a:latin typeface="Nyala" panose="02000504070300020003" pitchFamily="2" charset="0"/>
                <a:ea typeface="Times New Roman"/>
              </a:rPr>
              <a:t>berasal</a:t>
            </a:r>
            <a:r>
              <a:rPr lang="en-US" sz="2800" dirty="0">
                <a:latin typeface="Nyala" panose="02000504070300020003" pitchFamily="2" charset="0"/>
                <a:ea typeface="Times New Roman"/>
              </a:rPr>
              <a:t> </a:t>
            </a:r>
            <a:r>
              <a:rPr lang="en-US" sz="2800" dirty="0" err="1">
                <a:latin typeface="Nyala" panose="02000504070300020003" pitchFamily="2" charset="0"/>
                <a:ea typeface="Times New Roman"/>
              </a:rPr>
              <a:t>dari</a:t>
            </a:r>
            <a:r>
              <a:rPr lang="en-US" sz="2800" dirty="0">
                <a:latin typeface="Nyala" panose="02000504070300020003" pitchFamily="2" charset="0"/>
                <a:ea typeface="Times New Roman"/>
              </a:rPr>
              <a:t> DPR </a:t>
            </a:r>
            <a:r>
              <a:rPr lang="en-US" sz="2800" dirty="0" err="1">
                <a:latin typeface="Nyala" panose="02000504070300020003" pitchFamily="2" charset="0"/>
                <a:ea typeface="Times New Roman"/>
              </a:rPr>
              <a:t>adalah</a:t>
            </a:r>
            <a:r>
              <a:rPr lang="en-US" sz="2800" dirty="0">
                <a:latin typeface="Nyala" panose="02000504070300020003" pitchFamily="2" charset="0"/>
                <a:ea typeface="Times New Roman"/>
              </a:rPr>
              <a:t> </a:t>
            </a:r>
            <a:r>
              <a:rPr lang="en-US" sz="2800" dirty="0" err="1">
                <a:latin typeface="Nyala" panose="02000504070300020003" pitchFamily="2" charset="0"/>
                <a:ea typeface="Times New Roman"/>
              </a:rPr>
              <a:t>Pasal</a:t>
            </a:r>
            <a:r>
              <a:rPr lang="en-US" sz="2800" dirty="0">
                <a:latin typeface="Nyala" panose="02000504070300020003" pitchFamily="2" charset="0"/>
                <a:ea typeface="Times New Roman"/>
              </a:rPr>
              <a:t> 20 </a:t>
            </a:r>
            <a:r>
              <a:rPr lang="en-US" sz="2800" dirty="0" err="1">
                <a:latin typeface="Nyala" panose="02000504070300020003" pitchFamily="2" charset="0"/>
                <a:ea typeface="Times New Roman"/>
              </a:rPr>
              <a:t>dan</a:t>
            </a:r>
            <a:r>
              <a:rPr lang="en-US" sz="2800" dirty="0">
                <a:latin typeface="Nyala" panose="02000504070300020003" pitchFamily="2" charset="0"/>
                <a:ea typeface="Times New Roman"/>
              </a:rPr>
              <a:t> </a:t>
            </a:r>
            <a:r>
              <a:rPr lang="en-US" sz="2800" dirty="0" err="1">
                <a:latin typeface="Nyala" panose="02000504070300020003" pitchFamily="2" charset="0"/>
                <a:ea typeface="Times New Roman"/>
              </a:rPr>
              <a:t>Pasal</a:t>
            </a:r>
            <a:r>
              <a:rPr lang="en-US" sz="2800" dirty="0">
                <a:latin typeface="Nyala" panose="02000504070300020003" pitchFamily="2" charset="0"/>
                <a:ea typeface="Times New Roman"/>
              </a:rPr>
              <a:t> 21 </a:t>
            </a:r>
            <a:r>
              <a:rPr lang="en-US" sz="2800" dirty="0" err="1">
                <a:latin typeface="Nyala" panose="02000504070300020003" pitchFamily="2" charset="0"/>
                <a:ea typeface="Times New Roman"/>
              </a:rPr>
              <a:t>Undang-Undang</a:t>
            </a:r>
            <a:r>
              <a:rPr lang="en-US" sz="2800" dirty="0">
                <a:latin typeface="Nyala" panose="02000504070300020003" pitchFamily="2" charset="0"/>
                <a:ea typeface="Times New Roman"/>
              </a:rPr>
              <a:t> </a:t>
            </a:r>
            <a:r>
              <a:rPr lang="en-US" sz="2800" dirty="0" err="1">
                <a:latin typeface="Nyala" panose="02000504070300020003" pitchFamily="2" charset="0"/>
                <a:ea typeface="Times New Roman"/>
              </a:rPr>
              <a:t>Dasar</a:t>
            </a:r>
            <a:r>
              <a:rPr lang="en-US" sz="2800" dirty="0">
                <a:latin typeface="Nyala" panose="02000504070300020003" pitchFamily="2" charset="0"/>
                <a:ea typeface="Times New Roman"/>
              </a:rPr>
              <a:t> Negara </a:t>
            </a:r>
            <a:r>
              <a:rPr lang="en-US" sz="2800" dirty="0" err="1">
                <a:latin typeface="Nyala" panose="02000504070300020003" pitchFamily="2" charset="0"/>
                <a:ea typeface="Times New Roman"/>
              </a:rPr>
              <a:t>Republik</a:t>
            </a:r>
            <a:r>
              <a:rPr lang="en-US" sz="2800" dirty="0">
                <a:latin typeface="Nyala" panose="02000504070300020003" pitchFamily="2" charset="0"/>
                <a:ea typeface="Times New Roman"/>
              </a:rPr>
              <a:t> Indonesia </a:t>
            </a:r>
            <a:r>
              <a:rPr lang="en-US" sz="2800" dirty="0" err="1">
                <a:latin typeface="Nyala" panose="02000504070300020003" pitchFamily="2" charset="0"/>
                <a:ea typeface="Times New Roman"/>
              </a:rPr>
              <a:t>Tahun</a:t>
            </a:r>
            <a:r>
              <a:rPr lang="en-US" sz="2800" dirty="0">
                <a:latin typeface="Nyala" panose="02000504070300020003" pitchFamily="2" charset="0"/>
                <a:ea typeface="Times New Roman"/>
              </a:rPr>
              <a:t> 1945.</a:t>
            </a:r>
            <a:endParaRPr lang="en-US" sz="2800" dirty="0">
              <a:effectLst/>
              <a:latin typeface="Nyala" panose="02000504070300020003" pitchFamily="2" charset="0"/>
              <a:ea typeface="Times New Roman"/>
            </a:endParaRPr>
          </a:p>
        </p:txBody>
      </p:sp>
      <p:sp>
        <p:nvSpPr>
          <p:cNvPr id="133" name="Google Shape;133;p14"/>
          <p:cNvSpPr txBox="1">
            <a:spLocks noGrp="1"/>
          </p:cNvSpPr>
          <p:nvPr>
            <p:ph type="sldNum" idx="12"/>
          </p:nvPr>
        </p:nvSpPr>
        <p:spPr>
          <a:xfrm>
            <a:off x="-51050" y="4781550"/>
            <a:ext cx="349200" cy="3618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fld id="{00000000-1234-1234-1234-123412341234}" type="slidenum">
              <a:rPr lang="en" sz="2000" b="1" smtClean="0">
                <a:solidFill>
                  <a:schemeClr val="tx1"/>
                </a:solidFill>
              </a:rPr>
              <a:pPr/>
              <a:t>4</a:t>
            </a:fld>
            <a:endParaRPr sz="2000" b="1" dirty="0">
              <a:solidFill>
                <a:schemeClr val="tx1"/>
              </a:solidFill>
            </a:endParaRPr>
          </a:p>
        </p:txBody>
      </p:sp>
      <p:sp>
        <p:nvSpPr>
          <p:cNvPr id="14" name="Google Shape;673;p18"/>
          <p:cNvSpPr txBox="1">
            <a:spLocks/>
          </p:cNvSpPr>
          <p:nvPr/>
        </p:nvSpPr>
        <p:spPr>
          <a:xfrm>
            <a:off x="228601" y="4744192"/>
            <a:ext cx="8915400" cy="399308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en-US" b="1" dirty="0">
                <a:solidFill>
                  <a:schemeClr val="bg1"/>
                </a:solidFill>
                <a:latin typeface="Maiandra GD" panose="020E0502030308020204" pitchFamily="34" charset="0"/>
              </a:rPr>
              <a:t>GEDE MARHAENDRA WIJA ATMAJA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600" y="3943350"/>
            <a:ext cx="8915400" cy="838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UU 19/2019 </a:t>
            </a:r>
            <a:r>
              <a:rPr lang="en-US" sz="3600" b="1" dirty="0" err="1">
                <a:solidFill>
                  <a:schemeClr val="tx1"/>
                </a:solidFill>
              </a:rPr>
              <a:t>merupakan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usulan</a:t>
            </a:r>
            <a:r>
              <a:rPr lang="en-US" sz="3600" b="1" dirty="0">
                <a:solidFill>
                  <a:schemeClr val="tx1"/>
                </a:solidFill>
              </a:rPr>
              <a:t> DPR</a:t>
            </a:r>
          </a:p>
        </p:txBody>
      </p:sp>
      <p:sp>
        <p:nvSpPr>
          <p:cNvPr id="3" name="Isosceles Triangle 2"/>
          <p:cNvSpPr/>
          <p:nvPr/>
        </p:nvSpPr>
        <p:spPr>
          <a:xfrm rot="10800000">
            <a:off x="4367398" y="3562351"/>
            <a:ext cx="495300" cy="304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36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33350"/>
            <a:ext cx="3810000" cy="364625"/>
          </a:xfrm>
          <a:solidFill>
            <a:srgbClr val="C00000"/>
          </a:solidFill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</a:rPr>
              <a:t>PENOLAKAN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1" y="590551"/>
            <a:ext cx="3657599" cy="2666999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  <a:latin typeface="Franklin Gothic Demi" panose="020B0703020102020204" pitchFamily="34" charset="0"/>
              </a:rPr>
              <a:t>Sejak</a:t>
            </a:r>
            <a:r>
              <a:rPr lang="en-US" dirty="0">
                <a:solidFill>
                  <a:schemeClr val="tx1"/>
                </a:solidFill>
                <a:latin typeface="Franklin Gothic Demi" panose="020B07030201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Franklin Gothic Demi" panose="020B0703020102020204" pitchFamily="34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Franklin Gothic Demi" panose="020B07030201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Franklin Gothic Demi" panose="020B0703020102020204" pitchFamily="34" charset="0"/>
              </a:rPr>
              <a:t>pembahasan</a:t>
            </a:r>
            <a:r>
              <a:rPr lang="en-US" dirty="0">
                <a:solidFill>
                  <a:schemeClr val="tx1"/>
                </a:solidFill>
                <a:latin typeface="Franklin Gothic Demi" panose="020B0703020102020204" pitchFamily="34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Franklin Gothic Demi" panose="020B0703020102020204" pitchFamily="34" charset="0"/>
              </a:rPr>
              <a:t>berupa</a:t>
            </a:r>
            <a:r>
              <a:rPr lang="en-US" dirty="0">
                <a:solidFill>
                  <a:schemeClr val="tx1"/>
                </a:solidFill>
                <a:latin typeface="Franklin Gothic Demi" panose="020B0703020102020204" pitchFamily="34" charset="0"/>
              </a:rPr>
              <a:t> RUU), UU 19/2019 </a:t>
            </a:r>
            <a:r>
              <a:rPr lang="en-US" dirty="0" err="1">
                <a:solidFill>
                  <a:schemeClr val="tx1"/>
                </a:solidFill>
                <a:latin typeface="Franklin Gothic Demi" panose="020B0703020102020204" pitchFamily="34" charset="0"/>
              </a:rPr>
              <a:t>mendapat</a:t>
            </a:r>
            <a:r>
              <a:rPr lang="en-US" dirty="0">
                <a:solidFill>
                  <a:schemeClr val="tx1"/>
                </a:solidFill>
                <a:latin typeface="Franklin Gothic Demi" panose="020B07030201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Franklin Gothic Demi" panose="020B0703020102020204" pitchFamily="34" charset="0"/>
              </a:rPr>
              <a:t>penolakan</a:t>
            </a:r>
            <a:r>
              <a:rPr lang="en-US" dirty="0">
                <a:solidFill>
                  <a:schemeClr val="tx1"/>
                </a:solidFill>
                <a:latin typeface="Franklin Gothic Demi" panose="020B0703020102020204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Franklin Gothic Demi" panose="020B0703020102020204" pitchFamily="34" charset="0"/>
              </a:rPr>
              <a:t>terutama</a:t>
            </a:r>
            <a:r>
              <a:rPr lang="en-US" dirty="0">
                <a:solidFill>
                  <a:schemeClr val="tx1"/>
                </a:solidFill>
                <a:latin typeface="Franklin Gothic Demi" panose="020B07030201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Franklin Gothic Demi" panose="020B0703020102020204" pitchFamily="34" charset="0"/>
              </a:rPr>
              <a:t>diekspresikan</a:t>
            </a:r>
            <a:r>
              <a:rPr lang="en-US" dirty="0">
                <a:solidFill>
                  <a:schemeClr val="tx1"/>
                </a:solidFill>
                <a:latin typeface="Franklin Gothic Demi" panose="020B07030201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Franklin Gothic Demi" panose="020B0703020102020204" pitchFamily="34" charset="0"/>
              </a:rPr>
              <a:t>melalui</a:t>
            </a:r>
            <a:r>
              <a:rPr lang="en-US" dirty="0">
                <a:solidFill>
                  <a:schemeClr val="tx1"/>
                </a:solidFill>
                <a:latin typeface="Franklin Gothic Demi" panose="020B07030201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Franklin Gothic Demi" panose="020B0703020102020204" pitchFamily="34" charset="0"/>
              </a:rPr>
              <a:t>unjuk</a:t>
            </a:r>
            <a:r>
              <a:rPr lang="en-US" dirty="0">
                <a:solidFill>
                  <a:schemeClr val="tx1"/>
                </a:solidFill>
                <a:latin typeface="Franklin Gothic Demi" panose="020B0703020102020204" pitchFamily="34" charset="0"/>
              </a:rPr>
              <a:t> rasa </a:t>
            </a:r>
            <a:r>
              <a:rPr lang="en-US" dirty="0" err="1">
                <a:solidFill>
                  <a:schemeClr val="tx1"/>
                </a:solidFill>
                <a:latin typeface="Franklin Gothic Demi" panose="020B0703020102020204" pitchFamily="34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Franklin Gothic Demi" panose="020B07030201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Franklin Gothic Demi" panose="020B0703020102020204" pitchFamily="34" charset="0"/>
              </a:rPr>
              <a:t>pengujian</a:t>
            </a:r>
            <a:r>
              <a:rPr lang="en-US" dirty="0">
                <a:solidFill>
                  <a:schemeClr val="tx1"/>
                </a:solidFill>
                <a:latin typeface="Franklin Gothic Demi" panose="020B0703020102020204" pitchFamily="34" charset="0"/>
              </a:rPr>
              <a:t> di </a:t>
            </a:r>
            <a:r>
              <a:rPr lang="en-US" dirty="0" err="1">
                <a:solidFill>
                  <a:schemeClr val="tx1"/>
                </a:solidFill>
                <a:latin typeface="Franklin Gothic Demi" panose="020B0703020102020204" pitchFamily="34" charset="0"/>
              </a:rPr>
              <a:t>hadapan</a:t>
            </a:r>
            <a:r>
              <a:rPr lang="en-US" dirty="0">
                <a:solidFill>
                  <a:schemeClr val="tx1"/>
                </a:solidFill>
                <a:latin typeface="Franklin Gothic Demi" panose="020B0703020102020204" pitchFamily="34" charset="0"/>
              </a:rPr>
              <a:t> MK, </a:t>
            </a:r>
            <a:r>
              <a:rPr lang="en-US" dirty="0" err="1">
                <a:solidFill>
                  <a:schemeClr val="tx1"/>
                </a:solidFill>
                <a:latin typeface="Franklin Gothic Demi" panose="020B0703020102020204" pitchFamily="34" charset="0"/>
              </a:rPr>
              <a:t>serta</a:t>
            </a:r>
            <a:r>
              <a:rPr lang="en-US" dirty="0">
                <a:solidFill>
                  <a:schemeClr val="tx1"/>
                </a:solidFill>
                <a:latin typeface="Franklin Gothic Demi" panose="020B07030201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Franklin Gothic Demi" panose="020B0703020102020204" pitchFamily="34" charset="0"/>
              </a:rPr>
              <a:t>tuntutan</a:t>
            </a:r>
            <a:r>
              <a:rPr lang="en-US" dirty="0">
                <a:solidFill>
                  <a:schemeClr val="tx1"/>
                </a:solidFill>
                <a:latin typeface="Franklin Gothic Demi" panose="020B07030201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Franklin Gothic Demi" panose="020B0703020102020204" pitchFamily="34" charset="0"/>
              </a:rPr>
              <a:t>kepada</a:t>
            </a:r>
            <a:r>
              <a:rPr lang="en-US" dirty="0">
                <a:solidFill>
                  <a:schemeClr val="tx1"/>
                </a:solidFill>
                <a:latin typeface="Franklin Gothic Demi" panose="020B07030201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Franklin Gothic Demi" panose="020B0703020102020204" pitchFamily="34" charset="0"/>
              </a:rPr>
              <a:t>Presiden</a:t>
            </a:r>
            <a:r>
              <a:rPr lang="en-US" dirty="0">
                <a:solidFill>
                  <a:schemeClr val="tx1"/>
                </a:solidFill>
                <a:latin typeface="Franklin Gothic Demi" panose="020B07030201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Franklin Gothic Demi" panose="020B0703020102020204" pitchFamily="34" charset="0"/>
              </a:rPr>
              <a:t>mengeluarkan</a:t>
            </a:r>
            <a:r>
              <a:rPr lang="en-US" dirty="0">
                <a:solidFill>
                  <a:schemeClr val="tx1"/>
                </a:solidFill>
                <a:latin typeface="Franklin Gothic Demi" panose="020B07030201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Franklin Gothic Demi" panose="020B0703020102020204" pitchFamily="34" charset="0"/>
              </a:rPr>
              <a:t>Perpu</a:t>
            </a:r>
            <a:r>
              <a:rPr lang="en-US" dirty="0">
                <a:solidFill>
                  <a:schemeClr val="tx1"/>
                </a:solidFill>
                <a:latin typeface="Franklin Gothic Demi" panose="020B0703020102020204" pitchFamily="34" charset="0"/>
              </a:rPr>
              <a:t>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114800" y="133351"/>
            <a:ext cx="4800600" cy="3124199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166688" indent="-166688">
              <a:buNone/>
            </a:pPr>
            <a:r>
              <a:rPr lang="en-US" dirty="0" err="1">
                <a:solidFill>
                  <a:srgbClr val="000000"/>
                </a:solidFill>
                <a:latin typeface="Arial"/>
                <a:ea typeface="Times New Roman"/>
              </a:rPr>
              <a:t>Alasan</a:t>
            </a:r>
            <a:r>
              <a:rPr lang="en-US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  <a:ea typeface="Times New Roman"/>
              </a:rPr>
              <a:t>Pengujian</a:t>
            </a:r>
            <a:r>
              <a:rPr lang="en-US" dirty="0">
                <a:solidFill>
                  <a:srgbClr val="000000"/>
                </a:solidFill>
                <a:latin typeface="Arial"/>
                <a:ea typeface="Times New Roman"/>
              </a:rPr>
              <a:t>:</a:t>
            </a:r>
          </a:p>
          <a:p>
            <a:pPr marL="166688" indent="-166688"/>
            <a:r>
              <a:rPr lang="en-US" dirty="0" err="1">
                <a:solidFill>
                  <a:srgbClr val="000000"/>
                </a:solidFill>
                <a:latin typeface="Arial"/>
                <a:ea typeface="Times New Roman"/>
              </a:rPr>
              <a:t>keberadaan</a:t>
            </a:r>
            <a:r>
              <a:rPr lang="en-US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  <a:ea typeface="Times New Roman"/>
              </a:rPr>
              <a:t>Dewan</a:t>
            </a:r>
            <a:r>
              <a:rPr lang="en-US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  <a:ea typeface="Times New Roman"/>
              </a:rPr>
              <a:t>Pengawas</a:t>
            </a:r>
            <a:r>
              <a:rPr lang="en-US" dirty="0">
                <a:solidFill>
                  <a:srgbClr val="000000"/>
                </a:solidFill>
                <a:latin typeface="Arial"/>
                <a:ea typeface="Times New Roman"/>
              </a:rPr>
              <a:t> KPK </a:t>
            </a:r>
            <a:r>
              <a:rPr lang="en-US" dirty="0" err="1">
                <a:solidFill>
                  <a:srgbClr val="000000"/>
                </a:solidFill>
                <a:latin typeface="Arial"/>
                <a:ea typeface="Times New Roman"/>
              </a:rPr>
              <a:t>bertentangan</a:t>
            </a:r>
            <a:r>
              <a:rPr lang="en-US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  <a:ea typeface="Times New Roman"/>
              </a:rPr>
              <a:t>dengan</a:t>
            </a:r>
            <a:r>
              <a:rPr lang="en-US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  <a:ea typeface="Times New Roman"/>
              </a:rPr>
              <a:t>Pasal</a:t>
            </a:r>
            <a:r>
              <a:rPr lang="en-US" dirty="0">
                <a:solidFill>
                  <a:srgbClr val="000000"/>
                </a:solidFill>
                <a:latin typeface="Arial"/>
                <a:ea typeface="Times New Roman"/>
              </a:rPr>
              <a:t> 1 </a:t>
            </a:r>
            <a:r>
              <a:rPr lang="en-US" dirty="0" err="1">
                <a:solidFill>
                  <a:srgbClr val="000000"/>
                </a:solidFill>
                <a:latin typeface="Arial"/>
                <a:ea typeface="Times New Roman"/>
              </a:rPr>
              <a:t>ayat</a:t>
            </a:r>
            <a:r>
              <a:rPr lang="en-US" dirty="0">
                <a:solidFill>
                  <a:srgbClr val="000000"/>
                </a:solidFill>
                <a:latin typeface="Arial"/>
                <a:ea typeface="Times New Roman"/>
              </a:rPr>
              <a:t> (3) </a:t>
            </a:r>
            <a:r>
              <a:rPr lang="en-US" dirty="0" err="1">
                <a:solidFill>
                  <a:srgbClr val="000000"/>
                </a:solidFill>
                <a:latin typeface="Arial"/>
                <a:ea typeface="Times New Roman"/>
              </a:rPr>
              <a:t>dan</a:t>
            </a:r>
            <a:r>
              <a:rPr lang="en-US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  <a:ea typeface="Times New Roman"/>
              </a:rPr>
              <a:t>Pasal</a:t>
            </a:r>
            <a:r>
              <a:rPr lang="en-US" dirty="0">
                <a:solidFill>
                  <a:srgbClr val="000000"/>
                </a:solidFill>
                <a:latin typeface="Arial"/>
                <a:ea typeface="Times New Roman"/>
              </a:rPr>
              <a:t> 20 UUD 1945. </a:t>
            </a:r>
          </a:p>
          <a:p>
            <a:pPr marL="166688" indent="-166688"/>
            <a:r>
              <a:rPr lang="en-US" dirty="0" err="1">
                <a:solidFill>
                  <a:srgbClr val="000000"/>
                </a:solidFill>
                <a:latin typeface="Arial"/>
                <a:ea typeface="Times New Roman"/>
              </a:rPr>
              <a:t>Perubahan</a:t>
            </a:r>
            <a:r>
              <a:rPr lang="en-US" dirty="0">
                <a:solidFill>
                  <a:srgbClr val="000000"/>
                </a:solidFill>
                <a:latin typeface="Arial"/>
                <a:ea typeface="Times New Roman"/>
              </a:rPr>
              <a:t> UU KPK </a:t>
            </a:r>
            <a:r>
              <a:rPr lang="en-US" dirty="0" err="1">
                <a:solidFill>
                  <a:srgbClr val="000000"/>
                </a:solidFill>
                <a:latin typeface="Arial"/>
                <a:ea typeface="Times New Roman"/>
              </a:rPr>
              <a:t>cacat</a:t>
            </a:r>
            <a:r>
              <a:rPr lang="en-US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  <a:ea typeface="Times New Roman"/>
              </a:rPr>
              <a:t>formil</a:t>
            </a:r>
            <a:r>
              <a:rPr lang="en-US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  <a:ea typeface="Times New Roman"/>
              </a:rPr>
              <a:t>dalam</a:t>
            </a:r>
            <a:r>
              <a:rPr lang="en-US" dirty="0">
                <a:solidFill>
                  <a:srgbClr val="000000"/>
                </a:solidFill>
                <a:latin typeface="Arial"/>
                <a:ea typeface="Times New Roman"/>
              </a:rPr>
              <a:t> proses </a:t>
            </a:r>
            <a:r>
              <a:rPr lang="en-US" dirty="0" err="1">
                <a:solidFill>
                  <a:srgbClr val="000000"/>
                </a:solidFill>
                <a:latin typeface="Arial"/>
                <a:ea typeface="Times New Roman"/>
              </a:rPr>
              <a:t>pembentukan</a:t>
            </a:r>
            <a:r>
              <a:rPr lang="en-US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  <a:ea typeface="Times New Roman"/>
              </a:rPr>
              <a:t>dan</a:t>
            </a:r>
            <a:r>
              <a:rPr lang="en-US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  <a:ea typeface="Times New Roman"/>
              </a:rPr>
              <a:t>pengambilan</a:t>
            </a:r>
            <a:r>
              <a:rPr lang="en-US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  <a:ea typeface="Times New Roman"/>
              </a:rPr>
              <a:t>keputusan</a:t>
            </a:r>
            <a:r>
              <a:rPr lang="en-US" dirty="0">
                <a:solidFill>
                  <a:srgbClr val="000000"/>
                </a:solidFill>
                <a:latin typeface="Arial"/>
                <a:ea typeface="Times New Roman"/>
              </a:rPr>
              <a:t> di DPR yang </a:t>
            </a:r>
            <a:r>
              <a:rPr lang="en-US" dirty="0" err="1">
                <a:solidFill>
                  <a:srgbClr val="000000"/>
                </a:solidFill>
                <a:latin typeface="Arial"/>
                <a:ea typeface="Times New Roman"/>
              </a:rPr>
              <a:t>tidak</a:t>
            </a:r>
            <a:r>
              <a:rPr lang="en-US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  <a:ea typeface="Times New Roman"/>
              </a:rPr>
              <a:t>memenuhi</a:t>
            </a:r>
            <a:r>
              <a:rPr lang="en-US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  <a:ea typeface="Times New Roman"/>
              </a:rPr>
              <a:t>syarat</a:t>
            </a:r>
            <a:r>
              <a:rPr lang="en-US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  <a:ea typeface="Times New Roman"/>
              </a:rPr>
              <a:t>kuorum</a:t>
            </a:r>
            <a:r>
              <a:rPr lang="en-US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  <a:ea typeface="Times New Roman"/>
              </a:rPr>
              <a:t>dan</a:t>
            </a:r>
            <a:r>
              <a:rPr lang="en-US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  <a:ea typeface="Times New Roman"/>
              </a:rPr>
              <a:t>tidak</a:t>
            </a:r>
            <a:r>
              <a:rPr lang="en-US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  <a:ea typeface="Times New Roman"/>
              </a:rPr>
              <a:t>memenuhi</a:t>
            </a:r>
            <a:r>
              <a:rPr lang="en-US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  <a:ea typeface="Times New Roman"/>
              </a:rPr>
              <a:t>asas</a:t>
            </a:r>
            <a:r>
              <a:rPr lang="en-US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  <a:ea typeface="Times New Roman"/>
              </a:rPr>
              <a:t>partisipasi</a:t>
            </a:r>
            <a:r>
              <a:rPr lang="en-US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  <a:ea typeface="Times New Roman"/>
              </a:rPr>
              <a:t>publik</a:t>
            </a:r>
            <a:r>
              <a:rPr lang="en-US" dirty="0">
                <a:solidFill>
                  <a:srgbClr val="000000"/>
                </a:solidFill>
                <a:latin typeface="Arial"/>
                <a:ea typeface="Times New Roman"/>
              </a:rPr>
              <a:t>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5</a:t>
            </a:fld>
            <a:endParaRPr lang="en"/>
          </a:p>
        </p:txBody>
      </p:sp>
      <p:sp>
        <p:nvSpPr>
          <p:cNvPr id="6" name="Rectangle 5"/>
          <p:cNvSpPr/>
          <p:nvPr/>
        </p:nvSpPr>
        <p:spPr>
          <a:xfrm>
            <a:off x="304800" y="3409950"/>
            <a:ext cx="4572000" cy="1600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dirty="0" err="1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meminta</a:t>
            </a:r>
            <a:r>
              <a:rPr lang="en-US" sz="1600" dirty="0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 agar </a:t>
            </a:r>
            <a:r>
              <a:rPr lang="en-US" sz="1600" dirty="0" err="1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Majelis</a:t>
            </a:r>
            <a:r>
              <a:rPr lang="en-US" sz="1600" dirty="0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 MK </a:t>
            </a:r>
            <a:r>
              <a:rPr lang="en-US" sz="1600" dirty="0" err="1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menyatakan</a:t>
            </a:r>
            <a:r>
              <a:rPr lang="en-US" sz="1600" dirty="0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berlakunya</a:t>
            </a:r>
            <a:r>
              <a:rPr lang="en-US" sz="1600" dirty="0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Perubahan</a:t>
            </a:r>
            <a:r>
              <a:rPr lang="en-US" sz="1600" dirty="0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 UU KPK </a:t>
            </a:r>
            <a:r>
              <a:rPr lang="en-US" sz="1600" dirty="0" err="1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secara</a:t>
            </a:r>
            <a:r>
              <a:rPr lang="en-US" sz="1600" dirty="0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formil</a:t>
            </a:r>
            <a:r>
              <a:rPr lang="en-US" sz="1600" dirty="0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tidak</a:t>
            </a:r>
            <a:r>
              <a:rPr lang="en-US" sz="1600" dirty="0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memenuhi</a:t>
            </a:r>
            <a:r>
              <a:rPr lang="en-US" sz="1600" dirty="0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prosedur</a:t>
            </a:r>
            <a:r>
              <a:rPr lang="en-US" sz="1600" dirty="0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dan</a:t>
            </a:r>
            <a:r>
              <a:rPr lang="en-US" sz="1600" dirty="0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mekanisme</a:t>
            </a:r>
            <a:r>
              <a:rPr lang="en-US" sz="1600" dirty="0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pembentukan</a:t>
            </a:r>
            <a:r>
              <a:rPr lang="en-US" sz="1600" dirty="0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peraturan</a:t>
            </a:r>
            <a:r>
              <a:rPr lang="en-US" sz="1600" dirty="0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perundang-undangan</a:t>
            </a:r>
            <a:r>
              <a:rPr lang="en-US" sz="1600" dirty="0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sebagaimana</a:t>
            </a:r>
            <a:r>
              <a:rPr lang="en-US" sz="1600" dirty="0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diatur</a:t>
            </a:r>
            <a:r>
              <a:rPr lang="en-US" sz="1600" dirty="0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 UU No. 12 </a:t>
            </a:r>
            <a:r>
              <a:rPr lang="en-US" sz="1600" dirty="0" err="1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Tahun</a:t>
            </a:r>
            <a:r>
              <a:rPr lang="en-US" sz="1600" dirty="0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 2011 </a:t>
            </a:r>
            <a:r>
              <a:rPr lang="en-US" sz="1600" dirty="0" err="1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dan</a:t>
            </a:r>
            <a:r>
              <a:rPr lang="en-US" sz="1600" dirty="0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harus</a:t>
            </a:r>
            <a:r>
              <a:rPr lang="en-US" sz="1600" dirty="0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dinyatakan</a:t>
            </a:r>
            <a:r>
              <a:rPr lang="en-US" sz="1600" dirty="0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batal</a:t>
            </a:r>
            <a:r>
              <a:rPr lang="en-US" sz="1600" dirty="0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 demi </a:t>
            </a:r>
            <a:r>
              <a:rPr lang="en-US" sz="1600" dirty="0" err="1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hukum</a:t>
            </a:r>
            <a:r>
              <a:rPr lang="en-US" dirty="0">
                <a:solidFill>
                  <a:srgbClr val="000000"/>
                </a:solidFill>
                <a:ea typeface="Times New Roman"/>
                <a:cs typeface="Times New Roman"/>
              </a:rPr>
              <a:t>.</a:t>
            </a:r>
            <a:endParaRPr lang="en-US" sz="1200" dirty="0">
              <a:solidFill>
                <a:srgbClr val="FFFFFF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57800" y="3397827"/>
            <a:ext cx="3733800" cy="1600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dirty="0" err="1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meminta</a:t>
            </a:r>
            <a:r>
              <a:rPr lang="en-US" sz="1600" dirty="0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 agar </a:t>
            </a:r>
            <a:r>
              <a:rPr lang="en-US" sz="1600" dirty="0" err="1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Majelis</a:t>
            </a:r>
            <a:r>
              <a:rPr lang="en-US" sz="1600" dirty="0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 MK </a:t>
            </a:r>
            <a:r>
              <a:rPr lang="en-US" sz="1600" dirty="0" err="1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menyatakan</a:t>
            </a:r>
            <a:r>
              <a:rPr lang="en-US" sz="1600" dirty="0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berlakunya</a:t>
            </a:r>
            <a:r>
              <a:rPr lang="en-US" sz="1600" dirty="0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Perubahan</a:t>
            </a:r>
            <a:r>
              <a:rPr lang="en-US" sz="1600" dirty="0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 UU KPK </a:t>
            </a:r>
            <a:r>
              <a:rPr lang="en-US" sz="1600" dirty="0" err="1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secara</a:t>
            </a:r>
            <a:r>
              <a:rPr lang="en-US" sz="1600" dirty="0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harus</a:t>
            </a:r>
            <a:r>
              <a:rPr lang="en-US" sz="1600" dirty="0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dinyatakan</a:t>
            </a:r>
            <a:r>
              <a:rPr lang="en-US" sz="1600" dirty="0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batal</a:t>
            </a:r>
            <a:r>
              <a:rPr lang="en-US" sz="1600" dirty="0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 demi </a:t>
            </a:r>
            <a:r>
              <a:rPr lang="en-US" sz="1600" dirty="0" err="1">
                <a:solidFill>
                  <a:srgbClr val="000000"/>
                </a:solidFill>
                <a:latin typeface="Franklin Gothic Demi" panose="020B0703020102020204" pitchFamily="34" charset="0"/>
                <a:ea typeface="Times New Roman"/>
                <a:cs typeface="Times New Roman"/>
              </a:rPr>
              <a:t>hukum</a:t>
            </a:r>
            <a:r>
              <a:rPr lang="en-US" dirty="0">
                <a:solidFill>
                  <a:srgbClr val="000000"/>
                </a:solidFill>
                <a:ea typeface="Times New Roman"/>
                <a:cs typeface="Times New Roman"/>
              </a:rPr>
              <a:t>.</a:t>
            </a:r>
            <a:endParaRPr lang="en-US" sz="1200" dirty="0">
              <a:solidFill>
                <a:srgbClr val="FFFFFF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8768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514349"/>
          </a:xfrm>
          <a:solidFill>
            <a:srgbClr val="C00000"/>
          </a:solidFill>
        </p:spPr>
        <p:txBody>
          <a:bodyPr/>
          <a:lstStyle/>
          <a:p>
            <a:pPr algn="ctr"/>
            <a:r>
              <a:rPr lang="en-US" sz="3200" dirty="0">
                <a:latin typeface="Segoe UI Semibold" panose="020B0702040204020203" pitchFamily="34" charset="0"/>
                <a:ea typeface="Times New Roman"/>
              </a:rPr>
              <a:t>URGENSI KEBERADAAN LEMBAGA KPK RI</a:t>
            </a:r>
            <a:endParaRPr lang="en-US" sz="3200" dirty="0">
              <a:latin typeface="Segoe UI Semibold" panose="020B0702040204020203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514351"/>
            <a:ext cx="1981200" cy="4191000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spcBef>
                <a:spcPts val="285"/>
              </a:spcBef>
              <a:buNone/>
              <a:tabLst>
                <a:tab pos="252095" algn="l"/>
              </a:tabLst>
            </a:pPr>
            <a:r>
              <a:rPr lang="en-US" dirty="0" err="1">
                <a:solidFill>
                  <a:srgbClr val="000000"/>
                </a:solidFill>
                <a:latin typeface="+mn-lt"/>
                <a:ea typeface="Times New Roman"/>
              </a:rPr>
              <a:t>Pasal</a:t>
            </a:r>
            <a:r>
              <a:rPr lang="en-US" dirty="0">
                <a:solidFill>
                  <a:srgbClr val="000000"/>
                </a:solidFill>
                <a:latin typeface="+mn-lt"/>
                <a:ea typeface="Times New Roman"/>
              </a:rPr>
              <a:t> 24 (3) UUD 1945, “</a:t>
            </a:r>
            <a:r>
              <a:rPr lang="en-US" dirty="0" err="1">
                <a:solidFill>
                  <a:srgbClr val="000000"/>
                </a:solidFill>
                <a:latin typeface="+mn-lt"/>
                <a:ea typeface="Times New Roman"/>
              </a:rPr>
              <a:t>Badan-badan</a:t>
            </a:r>
            <a:r>
              <a:rPr lang="en-US" dirty="0">
                <a:solidFill>
                  <a:srgbClr val="000000"/>
                </a:solidFill>
                <a:latin typeface="+mn-lt"/>
                <a:ea typeface="Times New Roman"/>
              </a:rPr>
              <a:t> lain yang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Times New Roman"/>
              </a:rPr>
              <a:t>fungsinya</a:t>
            </a:r>
            <a:r>
              <a:rPr lang="en-US" dirty="0">
                <a:solidFill>
                  <a:srgbClr val="000000"/>
                </a:solidFill>
                <a:latin typeface="+mn-lt"/>
                <a:ea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Times New Roman"/>
              </a:rPr>
              <a:t>berkaitan</a:t>
            </a:r>
            <a:r>
              <a:rPr lang="en-US" dirty="0">
                <a:solidFill>
                  <a:srgbClr val="000000"/>
                </a:solidFill>
                <a:latin typeface="+mn-lt"/>
                <a:ea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Times New Roman"/>
              </a:rPr>
              <a:t>dengan</a:t>
            </a:r>
            <a:r>
              <a:rPr lang="en-US" dirty="0">
                <a:solidFill>
                  <a:srgbClr val="000000"/>
                </a:solidFill>
                <a:latin typeface="+mn-lt"/>
                <a:ea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Times New Roman"/>
              </a:rPr>
              <a:t>kekuasaan</a:t>
            </a:r>
            <a:r>
              <a:rPr lang="en-US" dirty="0">
                <a:solidFill>
                  <a:srgbClr val="000000"/>
                </a:solidFill>
                <a:latin typeface="+mn-lt"/>
                <a:ea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Times New Roman"/>
              </a:rPr>
              <a:t>kehakiman</a:t>
            </a:r>
            <a:r>
              <a:rPr lang="en-US" dirty="0">
                <a:solidFill>
                  <a:srgbClr val="000000"/>
                </a:solidFill>
                <a:latin typeface="+mn-lt"/>
                <a:ea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Times New Roman"/>
              </a:rPr>
              <a:t>diatur</a:t>
            </a:r>
            <a:r>
              <a:rPr lang="en-US" dirty="0">
                <a:solidFill>
                  <a:srgbClr val="000000"/>
                </a:solidFill>
                <a:latin typeface="+mn-lt"/>
                <a:ea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Times New Roman"/>
              </a:rPr>
              <a:t>dalam</a:t>
            </a:r>
            <a:r>
              <a:rPr lang="en-US" dirty="0">
                <a:solidFill>
                  <a:srgbClr val="000000"/>
                </a:solidFill>
                <a:latin typeface="+mn-lt"/>
                <a:ea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Times New Roman"/>
              </a:rPr>
              <a:t>undang-undang</a:t>
            </a:r>
            <a:r>
              <a:rPr lang="en-US" dirty="0">
                <a:solidFill>
                  <a:srgbClr val="000000"/>
                </a:solidFill>
                <a:latin typeface="+mn-lt"/>
                <a:ea typeface="Times New Roman"/>
              </a:rPr>
              <a:t>.”</a:t>
            </a:r>
            <a:endParaRPr lang="en-US" dirty="0">
              <a:solidFill>
                <a:srgbClr val="000000"/>
              </a:solidFill>
              <a:effectLst/>
              <a:latin typeface="+mn-lt"/>
              <a:ea typeface="Times New Roman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2362200" y="514351"/>
            <a:ext cx="6324723" cy="4267200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101600" indent="0" algn="ctr">
              <a:spcBef>
                <a:spcPts val="0"/>
              </a:spcBef>
              <a:buNone/>
            </a:pPr>
            <a:r>
              <a:rPr lang="en-US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Pasal</a:t>
            </a:r>
            <a:r>
              <a:rPr lang="en-US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38 (1), (2), (3), (4) UU 48/2009</a:t>
            </a:r>
          </a:p>
          <a:p>
            <a:pPr marL="285750" indent="-285750">
              <a:spcBef>
                <a:spcPts val="0"/>
              </a:spcBef>
              <a:buFont typeface="+mj-lt"/>
              <a:buAutoNum type="arabicPeriod"/>
            </a:pPr>
            <a:r>
              <a:rPr lang="en-US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Selain</a:t>
            </a:r>
            <a:r>
              <a:rPr lang="en-US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 </a:t>
            </a:r>
            <a:r>
              <a:rPr lang="en-US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badan</a:t>
            </a:r>
            <a:r>
              <a:rPr lang="en-US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peradilan</a:t>
            </a:r>
            <a:r>
              <a:rPr lang="en-US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bawahnya</a:t>
            </a:r>
            <a:r>
              <a:rPr lang="en-US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US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MK, </a:t>
            </a:r>
            <a:r>
              <a:rPr lang="en-US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terdapat</a:t>
            </a:r>
            <a:r>
              <a:rPr lang="en-US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badan-badan</a:t>
            </a:r>
            <a:r>
              <a:rPr lang="en-US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lain yang </a:t>
            </a:r>
            <a:r>
              <a:rPr lang="en-US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fungsinya</a:t>
            </a:r>
            <a:r>
              <a:rPr lang="en-US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berkaitan</a:t>
            </a:r>
            <a:r>
              <a:rPr lang="en-US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kekuasaan</a:t>
            </a:r>
            <a:r>
              <a:rPr lang="en-US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kehakiman</a:t>
            </a:r>
            <a:r>
              <a:rPr lang="en-US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spcBef>
                <a:spcPts val="0"/>
              </a:spcBef>
              <a:buFont typeface="+mj-lt"/>
              <a:buAutoNum type="arabicPeriod"/>
            </a:pPr>
            <a:r>
              <a:rPr lang="en-US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berkaitan</a:t>
            </a:r>
            <a:r>
              <a:rPr lang="en-US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kekuasaan</a:t>
            </a:r>
            <a:r>
              <a:rPr lang="en-US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kehakiman</a:t>
            </a:r>
            <a:r>
              <a:rPr lang="en-US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sebagaimana</a:t>
            </a:r>
            <a:r>
              <a:rPr lang="en-US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dimaksud</a:t>
            </a:r>
            <a:r>
              <a:rPr lang="en-US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ayat</a:t>
            </a:r>
            <a:r>
              <a:rPr lang="en-US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(1) </a:t>
            </a:r>
            <a:r>
              <a:rPr lang="en-US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meliputi</a:t>
            </a:r>
            <a:r>
              <a:rPr lang="en-US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penyelidikan</a:t>
            </a:r>
            <a:r>
              <a:rPr lang="en-US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penyidikan</a:t>
            </a:r>
            <a:r>
              <a:rPr lang="en-US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b. </a:t>
            </a:r>
            <a:r>
              <a:rPr lang="en-US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penuntutan</a:t>
            </a:r>
            <a:r>
              <a:rPr lang="en-US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c. </a:t>
            </a:r>
            <a:r>
              <a:rPr lang="en-US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pelaksanaan</a:t>
            </a:r>
            <a:r>
              <a:rPr lang="en-US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putusan</a:t>
            </a:r>
            <a:r>
              <a:rPr lang="en-US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d. </a:t>
            </a:r>
            <a:r>
              <a:rPr lang="nl-NL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pemberian jasa hukum; dan e. </a:t>
            </a:r>
            <a:r>
              <a:rPr lang="en-US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penyelesaian</a:t>
            </a:r>
            <a:r>
              <a:rPr lang="en-US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sengketa</a:t>
            </a:r>
            <a:r>
              <a:rPr lang="en-US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luar</a:t>
            </a:r>
            <a:r>
              <a:rPr lang="en-US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pengadilan</a:t>
            </a:r>
            <a:r>
              <a:rPr lang="en-US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spcBef>
                <a:spcPts val="0"/>
              </a:spcBef>
              <a:buFont typeface="+mj-lt"/>
              <a:buAutoNum type="arabicPeriod"/>
            </a:pPr>
            <a:r>
              <a:rPr lang="sv-SE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Ketentuan mengenai badan-badan lain yang fungsinya </a:t>
            </a:r>
            <a:r>
              <a:rPr lang="en-US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berkaitan</a:t>
            </a:r>
            <a:r>
              <a:rPr lang="en-US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kekuasaan</a:t>
            </a:r>
            <a:r>
              <a:rPr lang="en-US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kehakiman</a:t>
            </a:r>
            <a:r>
              <a:rPr lang="en-US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diatur</a:t>
            </a:r>
            <a:r>
              <a:rPr lang="en-US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undang-undang</a:t>
            </a:r>
            <a:r>
              <a:rPr lang="en-US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v-SE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0"/>
              </a:spcBef>
              <a:buFont typeface="+mj-lt"/>
              <a:buAutoNum type="arabicPeriod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-51050" y="4705350"/>
            <a:ext cx="432050" cy="43805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fld id="{00000000-1234-1234-1234-123412341234}" type="slidenum">
              <a:rPr lang="en" sz="2000" smtClean="0">
                <a:solidFill>
                  <a:srgbClr val="000000"/>
                </a:solidFill>
              </a:rPr>
              <a:pPr/>
              <a:t>6</a:t>
            </a:fld>
            <a:endParaRPr lang="en" sz="2000" dirty="0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0999" y="4705350"/>
            <a:ext cx="8769927" cy="4381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r"/>
            <a:r>
              <a:rPr lang="en-US" dirty="0"/>
              <a:t>GEDE MARHAENDRA WIJA ATMAJA</a:t>
            </a:r>
          </a:p>
        </p:txBody>
      </p:sp>
    </p:spTree>
    <p:extLst>
      <p:ext uri="{BB962C8B-B14F-4D97-AF65-F5344CB8AC3E}">
        <p14:creationId xmlns:p14="http://schemas.microsoft.com/office/powerpoint/2010/main" val="2215278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514349"/>
          </a:xfrm>
          <a:solidFill>
            <a:srgbClr val="C00000"/>
          </a:solidFill>
        </p:spPr>
        <p:txBody>
          <a:bodyPr/>
          <a:lstStyle/>
          <a:p>
            <a:pPr algn="ctr"/>
            <a:r>
              <a:rPr lang="en-US" sz="2000" dirty="0">
                <a:latin typeface="Segoe UI Semibold" panose="020B0702040204020203" pitchFamily="34" charset="0"/>
                <a:ea typeface="Times New Roman"/>
              </a:rPr>
              <a:t>URGENSI KEBERADAAN LEMBAGA KPK RI (</a:t>
            </a:r>
            <a:r>
              <a:rPr lang="en-US" sz="2000" dirty="0" err="1">
                <a:latin typeface="Segoe UI Semibold" panose="020B0702040204020203" pitchFamily="34" charset="0"/>
                <a:ea typeface="Times New Roman"/>
              </a:rPr>
              <a:t>lanjutan</a:t>
            </a:r>
            <a:r>
              <a:rPr lang="en-US" sz="2000" dirty="0">
                <a:latin typeface="Segoe UI Semibold" panose="020B0702040204020203" pitchFamily="34" charset="0"/>
                <a:ea typeface="Times New Roman"/>
              </a:rPr>
              <a:t>)</a:t>
            </a:r>
            <a:endParaRPr lang="en-US" sz="2000" dirty="0">
              <a:latin typeface="Segoe UI Semibold" panose="020B0702040204020203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" y="514351"/>
            <a:ext cx="8686800" cy="4410074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101600" indent="0">
              <a:spcBef>
                <a:spcPts val="0"/>
              </a:spcBef>
              <a:buNone/>
            </a:pPr>
            <a:r>
              <a:rPr lang="en-US" sz="22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Pasal</a:t>
            </a:r>
            <a:r>
              <a:rPr lang="en-US" sz="2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 UU 19/19</a:t>
            </a:r>
          </a:p>
          <a:p>
            <a:pPr marL="101600" indent="0">
              <a:spcBef>
                <a:spcPts val="0"/>
              </a:spcBef>
              <a:buNone/>
            </a:pPr>
            <a:r>
              <a:rPr lang="fi-FI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Komisi Pemberantasan Korupsi bertugas melakukan: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tindakan-tindakan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pencegahan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sehingga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terjadi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Tindak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Pidana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Korupsi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b.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koordinasi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instansi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berwenang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melaksanakan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Pemberantasan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Tindak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Pidana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Korupsi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instansi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bertugas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melaksanakan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pelayanan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publik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c. monitor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penyelenggaraan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pemerintahan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sv-SE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 supervisi terhadap instansi yang berwenang melaksanakan Pemberantasan Tindak Pidana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Korupsi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sv-SE" sz="2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 penyelidikan, penyidikan, dan penuntutan terhadap Tindak Pidana Korupsi; dan </a:t>
            </a:r>
            <a:r>
              <a:rPr lang="fi-FI" sz="2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f. tindakan untuk melaksanakan penetapan hakim dan putusan pengadilan yang telah  </a:t>
            </a:r>
            <a:r>
              <a:rPr lang="en-US" sz="22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memperoleh</a:t>
            </a:r>
            <a:r>
              <a:rPr lang="en-US" sz="2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kekuatan</a:t>
            </a:r>
            <a:r>
              <a:rPr lang="en-US" sz="2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hukum</a:t>
            </a:r>
            <a:r>
              <a:rPr lang="en-US" sz="2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tetap</a:t>
            </a:r>
            <a:r>
              <a:rPr lang="en-US" sz="2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sz="22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8915400" y="514351"/>
            <a:ext cx="228600" cy="4267200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-51050" y="4705350"/>
            <a:ext cx="432050" cy="43805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fld id="{00000000-1234-1234-1234-123412341234}" type="slidenum">
              <a:rPr lang="en" sz="2000" smtClean="0">
                <a:solidFill>
                  <a:srgbClr val="000000"/>
                </a:solidFill>
              </a:rPr>
              <a:pPr/>
              <a:t>7</a:t>
            </a:fld>
            <a:endParaRPr lang="en" sz="2000" dirty="0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0999" y="4705350"/>
            <a:ext cx="8769927" cy="4381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r"/>
            <a:r>
              <a:rPr lang="en-US" dirty="0"/>
              <a:t>GEDE MARHAENDRA WIJA ATMAJA</a:t>
            </a:r>
          </a:p>
        </p:txBody>
      </p:sp>
    </p:spTree>
    <p:extLst>
      <p:ext uri="{BB962C8B-B14F-4D97-AF65-F5344CB8AC3E}">
        <p14:creationId xmlns:p14="http://schemas.microsoft.com/office/powerpoint/2010/main" val="1710065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514349"/>
          </a:xfrm>
          <a:solidFill>
            <a:srgbClr val="C00000"/>
          </a:solidFill>
        </p:spPr>
        <p:txBody>
          <a:bodyPr/>
          <a:lstStyle/>
          <a:p>
            <a:pPr algn="ctr"/>
            <a:r>
              <a:rPr lang="en-US" sz="2000" dirty="0">
                <a:latin typeface="Segoe UI Semibold" panose="020B0702040204020203" pitchFamily="34" charset="0"/>
                <a:ea typeface="Times New Roman"/>
              </a:rPr>
              <a:t>URGENSI KEBERADAAN LEMBAGA KPK RI (</a:t>
            </a:r>
            <a:r>
              <a:rPr lang="en-US" sz="2000" dirty="0" err="1">
                <a:latin typeface="Segoe UI Semibold" panose="020B0702040204020203" pitchFamily="34" charset="0"/>
                <a:ea typeface="Times New Roman"/>
              </a:rPr>
              <a:t>lanjutan</a:t>
            </a:r>
            <a:r>
              <a:rPr lang="en-US" sz="2000" dirty="0">
                <a:latin typeface="Segoe UI Semibold" panose="020B0702040204020203" pitchFamily="34" charset="0"/>
                <a:ea typeface="Times New Roman"/>
              </a:rPr>
              <a:t>)</a:t>
            </a:r>
            <a:endParaRPr lang="en-US" sz="2000" dirty="0">
              <a:latin typeface="Segoe UI Semibold" panose="020B0702040204020203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" y="514351"/>
            <a:ext cx="6477000" cy="4410074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225425" indent="-225425">
              <a:spcBef>
                <a:spcPts val="285"/>
              </a:spcBef>
              <a:tabLst>
                <a:tab pos="252095" algn="l"/>
              </a:tabLst>
            </a:pPr>
            <a:r>
              <a:rPr lang="en-US" sz="2400" dirty="0">
                <a:solidFill>
                  <a:srgbClr val="000000"/>
                </a:solidFill>
                <a:latin typeface="Arial"/>
                <a:ea typeface="Times New Roman"/>
              </a:rPr>
              <a:t>KPK </a:t>
            </a:r>
            <a:r>
              <a:rPr lang="en-US" sz="2400" dirty="0" err="1">
                <a:solidFill>
                  <a:srgbClr val="000000"/>
                </a:solidFill>
                <a:latin typeface="Arial"/>
                <a:ea typeface="Times New Roman"/>
              </a:rPr>
              <a:t>secara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/>
                <a:ea typeface="Times New Roman"/>
              </a:rPr>
              <a:t>konstitusional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/>
                <a:ea typeface="Times New Roman"/>
              </a:rPr>
              <a:t>merupakan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Times New Roman"/>
              </a:rPr>
              <a:t> “</a:t>
            </a:r>
            <a:r>
              <a:rPr lang="en-US" sz="2400" dirty="0" err="1">
                <a:solidFill>
                  <a:srgbClr val="000000"/>
                </a:solidFill>
                <a:latin typeface="Arial"/>
                <a:ea typeface="Times New Roman"/>
              </a:rPr>
              <a:t>Badan-badan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Times New Roman"/>
              </a:rPr>
              <a:t> lain yang </a:t>
            </a:r>
            <a:r>
              <a:rPr lang="en-US" sz="2400" dirty="0" err="1">
                <a:solidFill>
                  <a:srgbClr val="000000"/>
                </a:solidFill>
                <a:latin typeface="Arial"/>
                <a:ea typeface="Times New Roman"/>
              </a:rPr>
              <a:t>fungsinya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/>
                <a:ea typeface="Times New Roman"/>
              </a:rPr>
              <a:t>berkaitan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/>
                <a:ea typeface="Times New Roman"/>
              </a:rPr>
              <a:t>dengan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/>
                <a:ea typeface="Times New Roman"/>
              </a:rPr>
              <a:t>kekuasaan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/>
                <a:ea typeface="Times New Roman"/>
              </a:rPr>
              <a:t>kehakiman</a:t>
            </a:r>
            <a:r>
              <a:rPr lang="en-US" sz="2400" dirty="0">
                <a:solidFill>
                  <a:srgbClr val="000000"/>
                </a:solidFill>
                <a:latin typeface="Arial"/>
                <a:ea typeface="Times New Roman"/>
              </a:rPr>
              <a:t> ....”</a:t>
            </a:r>
          </a:p>
          <a:p>
            <a:pPr marL="285750" indent="-184150">
              <a:tabLst>
                <a:tab pos="285750" algn="l"/>
              </a:tabLst>
            </a:pPr>
            <a:r>
              <a:rPr lang="en-US" sz="24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 sz="24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berkaitan</a:t>
            </a:r>
            <a:r>
              <a:rPr lang="en-US" sz="24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kekuasaan</a:t>
            </a:r>
            <a:r>
              <a:rPr lang="en-US" sz="24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kehakiman</a:t>
            </a:r>
            <a:r>
              <a:rPr lang="en-US" sz="24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dilaksanakan</a:t>
            </a:r>
            <a:r>
              <a:rPr lang="en-US" sz="24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KPK  </a:t>
            </a:r>
            <a:r>
              <a:rPr lang="en-US" sz="24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meliputi</a:t>
            </a:r>
            <a:r>
              <a:rPr lang="en-US" sz="24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a. </a:t>
            </a:r>
            <a:r>
              <a:rPr lang="en-US" sz="24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penyelidikan</a:t>
            </a:r>
            <a:r>
              <a:rPr lang="en-US" sz="24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penyidikan</a:t>
            </a:r>
            <a:r>
              <a:rPr lang="en-US" sz="24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b. </a:t>
            </a:r>
            <a:r>
              <a:rPr lang="en-US" sz="24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penuntutan</a:t>
            </a:r>
            <a:r>
              <a:rPr lang="en-US" sz="24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4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solidFill>
                  <a:srgbClr val="231F20"/>
                </a:solidFill>
                <a:latin typeface="Arial"/>
              </a:rPr>
              <a:t> c. </a:t>
            </a:r>
            <a:r>
              <a:rPr lang="en-US" sz="2400" dirty="0" err="1">
                <a:solidFill>
                  <a:srgbClr val="231F20"/>
                </a:solidFill>
                <a:latin typeface="Arial"/>
              </a:rPr>
              <a:t>pelaksanaan</a:t>
            </a:r>
            <a:r>
              <a:rPr lang="en-US" sz="2400" dirty="0">
                <a:solidFill>
                  <a:srgbClr val="231F20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srgbClr val="231F20"/>
                </a:solidFill>
                <a:latin typeface="Arial"/>
              </a:rPr>
              <a:t>putusan</a:t>
            </a:r>
            <a:r>
              <a:rPr lang="en-US" sz="2400" dirty="0">
                <a:solidFill>
                  <a:srgbClr val="231F20"/>
                </a:solidFill>
                <a:latin typeface="Arial"/>
              </a:rPr>
              <a:t>;</a:t>
            </a:r>
            <a:endParaRPr lang="en-US" sz="2400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5425" indent="-225425">
              <a:spcBef>
                <a:spcPts val="285"/>
              </a:spcBef>
              <a:tabLst>
                <a:tab pos="252095" algn="l"/>
              </a:tabLst>
            </a:pPr>
            <a:r>
              <a:rPr lang="sv-SE" sz="24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Ketentuan mengenai KPK yang fungsinya </a:t>
            </a:r>
            <a:r>
              <a:rPr lang="en-US" sz="24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berkaitan</a:t>
            </a:r>
            <a:r>
              <a:rPr lang="en-US" sz="24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kekuasaan</a:t>
            </a:r>
            <a:r>
              <a:rPr lang="en-US" sz="24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kehakiman</a:t>
            </a:r>
            <a:r>
              <a:rPr lang="en-US" sz="24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diatur</a:t>
            </a:r>
            <a:r>
              <a:rPr lang="en-US" sz="24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4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undang-undang</a:t>
            </a:r>
            <a:r>
              <a:rPr lang="en-US" sz="24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v-SE" sz="2400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85"/>
              </a:spcBef>
              <a:buNone/>
              <a:tabLst>
                <a:tab pos="252095" algn="l"/>
              </a:tabLst>
            </a:pPr>
            <a:endParaRPr lang="en-US" sz="2400" dirty="0">
              <a:solidFill>
                <a:srgbClr val="000000"/>
              </a:solidFill>
              <a:effectLst/>
              <a:latin typeface="+mn-lt"/>
              <a:ea typeface="Times New Roman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6629400" y="514351"/>
            <a:ext cx="2514600" cy="4267200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166688" indent="-166688">
              <a:spcBef>
                <a:spcPts val="0"/>
              </a:spcBef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dasar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hukum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konstitusional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KPK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Pasal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24 (3) UUD 1945.</a:t>
            </a:r>
          </a:p>
          <a:p>
            <a:pPr marL="166688" indent="-166688">
              <a:spcBef>
                <a:spcPts val="0"/>
              </a:spcBef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Urgensi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keberadaan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KPK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mewujudkan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penyelenggaraan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kekuasaan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kehakiman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diselenggarakan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MA.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-51050" y="4705350"/>
            <a:ext cx="432050" cy="43805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fld id="{00000000-1234-1234-1234-123412341234}" type="slidenum">
              <a:rPr lang="en" sz="2000" smtClean="0">
                <a:solidFill>
                  <a:srgbClr val="000000"/>
                </a:solidFill>
              </a:rPr>
              <a:pPr/>
              <a:t>8</a:t>
            </a:fld>
            <a:endParaRPr lang="en" sz="2000" dirty="0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0999" y="4705350"/>
            <a:ext cx="8769927" cy="4381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r"/>
            <a:r>
              <a:rPr lang="en-US" dirty="0"/>
              <a:t>GEDE MARHAENDRA WIJA ATMAJA</a:t>
            </a:r>
          </a:p>
        </p:txBody>
      </p:sp>
    </p:spTree>
    <p:extLst>
      <p:ext uri="{BB962C8B-B14F-4D97-AF65-F5344CB8AC3E}">
        <p14:creationId xmlns:p14="http://schemas.microsoft.com/office/powerpoint/2010/main" val="3225671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514349"/>
          </a:xfrm>
          <a:solidFill>
            <a:srgbClr val="C00000"/>
          </a:solidFill>
        </p:spPr>
        <p:txBody>
          <a:bodyPr/>
          <a:lstStyle/>
          <a:p>
            <a:pPr algn="ctr"/>
            <a:r>
              <a:rPr lang="en-US" sz="2800" dirty="0">
                <a:latin typeface="Segoe UI Semibold" panose="020B0702040204020203" pitchFamily="34" charset="0"/>
                <a:ea typeface="Times New Roman"/>
              </a:rPr>
              <a:t>KEBERADAAN LEMBAGA </a:t>
            </a:r>
            <a:r>
              <a:rPr lang="en-US" sz="2800" i="1" dirty="0">
                <a:latin typeface="Segoe UI Semibold" panose="020B0702040204020203" pitchFamily="34" charset="0"/>
                <a:ea typeface="Times New Roman"/>
              </a:rPr>
              <a:t>SUPERBODY</a:t>
            </a:r>
            <a:r>
              <a:rPr lang="en-US" sz="2800" dirty="0">
                <a:latin typeface="Segoe UI Semibold" panose="020B0702040204020203" pitchFamily="34" charset="0"/>
                <a:ea typeface="Times New Roman"/>
              </a:rPr>
              <a:t>  DI INDONESIA</a:t>
            </a:r>
            <a:endParaRPr lang="en-US" sz="2800" dirty="0">
              <a:latin typeface="Segoe UI Semibold" panose="020B0702040204020203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590551"/>
            <a:ext cx="5791200" cy="4191000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285750" lvl="0" indent="-285750">
              <a:spcBef>
                <a:spcPts val="285"/>
              </a:spcBef>
              <a:tabLst>
                <a:tab pos="252095" algn="l"/>
              </a:tabLst>
            </a:pPr>
            <a:r>
              <a:rPr 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KPK </a:t>
            </a:r>
            <a:r>
              <a:rPr 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disematkan</a:t>
            </a:r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atribut</a:t>
            </a:r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lembaga</a:t>
            </a:r>
            <a:r>
              <a:rPr lang="en-US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superbody</a:t>
            </a:r>
            <a:r>
              <a:rPr lang="en-US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Indonesia, </a:t>
            </a:r>
            <a:r>
              <a:rPr 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kemungkinan</a:t>
            </a:r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KPK </a:t>
            </a:r>
            <a:r>
              <a:rPr 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melaksanakan</a:t>
            </a:r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dua</a:t>
            </a:r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a. </a:t>
            </a:r>
            <a:r>
              <a:rPr lang="en-US" sz="26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penyelidikan</a:t>
            </a:r>
            <a:r>
              <a:rPr lang="en-US" sz="26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6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penyidikan</a:t>
            </a:r>
            <a:r>
              <a:rPr lang="en-US" sz="26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b. </a:t>
            </a:r>
            <a:r>
              <a:rPr lang="en-US" sz="26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penuntutan</a:t>
            </a:r>
            <a:r>
              <a:rPr lang="en-US" sz="26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6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6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c. </a:t>
            </a:r>
            <a:r>
              <a:rPr lang="en-US" sz="26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pelaksanaan</a:t>
            </a:r>
            <a:r>
              <a:rPr lang="en-US" sz="26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putusan</a:t>
            </a:r>
            <a:r>
              <a:rPr lang="en-US" sz="26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25425" indent="-225425"/>
            <a:r>
              <a:rPr 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lazimnya</a:t>
            </a:r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dilaksanakan</a:t>
            </a:r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Kepolisian</a:t>
            </a:r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Kejaksaan</a:t>
            </a:r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6172199" y="590549"/>
            <a:ext cx="2819401" cy="4191001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101600" indent="0">
              <a:buNone/>
            </a:pPr>
            <a:r>
              <a:rPr lang="en-US" sz="2400" dirty="0" err="1">
                <a:latin typeface="+mn-lt"/>
              </a:rPr>
              <a:t>Tetapi</a:t>
            </a:r>
            <a:r>
              <a:rPr lang="en-US" sz="2400" dirty="0">
                <a:latin typeface="+mn-lt"/>
              </a:rPr>
              <a:t>, </a:t>
            </a:r>
            <a:r>
              <a:rPr lang="en-US" sz="2400" dirty="0" err="1">
                <a:latin typeface="+mn-lt"/>
              </a:rPr>
              <a:t>superbody</a:t>
            </a:r>
            <a:r>
              <a:rPr lang="en-US" sz="2400" dirty="0">
                <a:latin typeface="+mn-lt"/>
              </a:rPr>
              <a:t> KPK </a:t>
            </a:r>
            <a:r>
              <a:rPr lang="en-US" sz="2400" dirty="0" err="1">
                <a:latin typeface="+mn-lt"/>
              </a:rPr>
              <a:t>tidaklah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sama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pengertiannya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seperti</a:t>
            </a:r>
            <a:r>
              <a:rPr lang="en-US" sz="2400" dirty="0">
                <a:latin typeface="+mn-lt"/>
              </a:rPr>
              <a:t> MPR,  </a:t>
            </a:r>
            <a:r>
              <a:rPr lang="en-US" sz="2400" dirty="0" err="1">
                <a:latin typeface="+mn-lt"/>
              </a:rPr>
              <a:t>dalam</a:t>
            </a:r>
            <a:r>
              <a:rPr lang="en-US" sz="2400" dirty="0">
                <a:latin typeface="+mn-lt"/>
              </a:rPr>
              <a:t> era UUD 1945 </a:t>
            </a:r>
            <a:r>
              <a:rPr lang="en-US" sz="2400" dirty="0" err="1">
                <a:latin typeface="+mn-lt"/>
              </a:rPr>
              <a:t>pra-perubahan</a:t>
            </a:r>
            <a:r>
              <a:rPr lang="en-US" sz="2400" dirty="0">
                <a:latin typeface="+mn-lt"/>
              </a:rPr>
              <a:t>, </a:t>
            </a:r>
            <a:r>
              <a:rPr lang="en-US" sz="2400" dirty="0" err="1">
                <a:latin typeface="+mn-lt"/>
              </a:rPr>
              <a:t>sebagai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lembaga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tertinggi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negara</a:t>
            </a:r>
            <a:r>
              <a:rPr lang="en-US" sz="2400" dirty="0">
                <a:latin typeface="+mn-lt"/>
              </a:rPr>
              <a:t>.</a:t>
            </a:r>
          </a:p>
          <a:p>
            <a:pPr marL="101600" indent="0">
              <a:buNone/>
            </a:pPr>
            <a:endParaRPr lang="en-US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-51050" y="4705350"/>
            <a:ext cx="432050" cy="43805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fld id="{00000000-1234-1234-1234-123412341234}" type="slidenum">
              <a:rPr lang="en" sz="2000" smtClean="0">
                <a:solidFill>
                  <a:srgbClr val="000000"/>
                </a:solidFill>
              </a:rPr>
              <a:pPr/>
              <a:t>9</a:t>
            </a:fld>
            <a:endParaRPr lang="en" sz="2000" dirty="0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0999" y="4705350"/>
            <a:ext cx="8769927" cy="43815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None/>
              <a:defRPr sz="180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r"/>
            <a:r>
              <a:rPr lang="en-US" dirty="0"/>
              <a:t>GEDE MARHAENDRA WIJA ATMAJA</a:t>
            </a:r>
          </a:p>
        </p:txBody>
      </p:sp>
    </p:spTree>
    <p:extLst>
      <p:ext uri="{BB962C8B-B14F-4D97-AF65-F5344CB8AC3E}">
        <p14:creationId xmlns:p14="http://schemas.microsoft.com/office/powerpoint/2010/main" val="2215278281"/>
      </p:ext>
    </p:extLst>
  </p:cSld>
  <p:clrMapOvr>
    <a:masterClrMapping/>
  </p:clrMapOvr>
</p:sld>
</file>

<file path=ppt/theme/theme1.xml><?xml version="1.0" encoding="utf-8"?>
<a:theme xmlns:a="http://schemas.openxmlformats.org/drawingml/2006/main" name="Warwick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1734</Words>
  <Application>Microsoft Office PowerPoint</Application>
  <PresentationFormat>Peragaan Layar (16:9)</PresentationFormat>
  <Paragraphs>129</Paragraphs>
  <Slides>20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Judul Slide</vt:lpstr>
      </vt:variant>
      <vt:variant>
        <vt:i4>20</vt:i4>
      </vt:variant>
    </vt:vector>
  </HeadingPairs>
  <TitlesOfParts>
    <vt:vector size="21" baseType="lpstr">
      <vt:lpstr>Warwick template</vt:lpstr>
      <vt:lpstr>MEMAKNAI UNDANG-UNDANG NOMOR 19 TAHUN 2019 DALAM SEMANGAT MENEGAKKAN KEPASTIAN HUKUM DAN KEADILAN</vt:lpstr>
      <vt:lpstr>FOKUS</vt:lpstr>
      <vt:lpstr>PERTIMBANGAN PEMBENTUKAN UU PERUBAHAN</vt:lpstr>
      <vt:lpstr>INISIATIF DPR</vt:lpstr>
      <vt:lpstr>PENOLAKAN </vt:lpstr>
      <vt:lpstr>URGENSI KEBERADAAN LEMBAGA KPK RI</vt:lpstr>
      <vt:lpstr>URGENSI KEBERADAAN LEMBAGA KPK RI (lanjutan)</vt:lpstr>
      <vt:lpstr>URGENSI KEBERADAAN LEMBAGA KPK RI (lanjutan)</vt:lpstr>
      <vt:lpstr>KEBERADAAN LEMBAGA SUPERBODY  DI INDONESIA</vt:lpstr>
      <vt:lpstr>ARAH DAN SKEMA PEMBERANTASAN KORUPSI DI INDONESIA </vt:lpstr>
      <vt:lpstr>ARAH DAN SKEMA PEMBERANTASAN KORUPSI DI INDONESIA </vt:lpstr>
      <vt:lpstr>RELEVANSI REVISI UNDANG UNDANG KPK  DALAM PERSPEKTIF HUKUM TATA NEGARA</vt:lpstr>
      <vt:lpstr>SOLUSI DAN SARAN MENGENAI DINAMIKA REVISI UNDANG UNDANG KPK DALAM PERSPEKTIF HUKUM TATA NEGARA</vt:lpstr>
      <vt:lpstr>SOLUSI DAN SARAN MENGENAI DINAMIKA REVISI UNDANG UNDANG KPK DALAM PERSPEKTIF HUKUM TATA NEGARA [lanjutan]</vt:lpstr>
      <vt:lpstr>SOLUSI DAN SARAN MENGENAI DINAMIKA REVISI UNDANG UNDANG KPK DALAM PERSPEKTIF HUKUM TATA NEGARA [lanjutan]</vt:lpstr>
      <vt:lpstr>SOLUSI DAN SARAN MENGENAI DINAMIKA REVISI UNDANG UNDANG KPK DALAM PERSPEKTIF HUKUM TATA NEGARA [lanjutan]</vt:lpstr>
      <vt:lpstr>SOLUSI DAN SARAN MENGENAI DINAMIKA REVISI UNDANG UNDANG KPK DALAM PERSPEKTIF HUKUM TATA NEGARA [lanjutan]</vt:lpstr>
      <vt:lpstr>SOLUSI DAN SARAN MENGENAI DINAMIKA REVISI UNDANG UNDANG KPK DALAM PERSPEKTIF HUKUM TATA NEGARA [lanjutan]</vt:lpstr>
      <vt:lpstr>SOLUSI DAN SARAN MENGENAI DINAMIKA REVISI UNDANG UNDANG KPK DALAM PERSPEKTIF HUKUM TATA NEGARA [lanjutan]</vt:lpstr>
      <vt:lpstr>CATATAN AKHIR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Toshiba</dc:creator>
  <cp:lastModifiedBy>6281805437077</cp:lastModifiedBy>
  <cp:revision>38</cp:revision>
  <dcterms:modified xsi:type="dcterms:W3CDTF">2019-10-24T16:34:53Z</dcterms:modified>
</cp:coreProperties>
</file>